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96" r:id="rId2"/>
    <p:sldId id="297" r:id="rId3"/>
    <p:sldId id="257" r:id="rId4"/>
    <p:sldId id="298" r:id="rId5"/>
    <p:sldId id="302" r:id="rId6"/>
    <p:sldId id="303" r:id="rId7"/>
    <p:sldId id="301" r:id="rId8"/>
    <p:sldId id="300" r:id="rId9"/>
    <p:sldId id="261" r:id="rId10"/>
    <p:sldId id="265" r:id="rId11"/>
    <p:sldId id="278" r:id="rId12"/>
    <p:sldId id="277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295" r:id="rId26"/>
    <p:sldId id="318" r:id="rId27"/>
    <p:sldId id="319" r:id="rId28"/>
    <p:sldId id="32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B"/>
    <a:srgbClr val="FFCC99"/>
    <a:srgbClr val="FF3300"/>
    <a:srgbClr val="800000"/>
    <a:srgbClr val="CC0000"/>
    <a:srgbClr val="CC0066"/>
    <a:srgbClr val="F1EFE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D9CB7-973E-42C9-9C7F-6BF56136DAFF}" type="doc">
      <dgm:prSet loTypeId="urn:microsoft.com/office/officeart/2005/8/layout/radial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cs-CZ"/>
        </a:p>
      </dgm:t>
    </dgm:pt>
    <dgm:pt modelId="{AA9A60D6-F098-497B-9889-E789AAB6C344}">
      <dgm:prSet phldrT="[Text]" custT="1"/>
      <dgm:spPr>
        <a:solidFill>
          <a:srgbClr val="CC0000"/>
        </a:solidFill>
      </dgm:spPr>
      <dgm:t>
        <a:bodyPr/>
        <a:lstStyle/>
        <a:p>
          <a:r>
            <a:rPr lang="cs-CZ" sz="1800" dirty="0">
              <a:solidFill>
                <a:schemeClr val="bg1"/>
              </a:solidFill>
            </a:rPr>
            <a:t>Legislativa </a:t>
          </a:r>
          <a:r>
            <a:rPr lang="cs-CZ" sz="1800" b="1" dirty="0">
              <a:solidFill>
                <a:schemeClr val="bg1"/>
              </a:solidFill>
            </a:rPr>
            <a:t>omezuje kompetence</a:t>
          </a:r>
          <a:r>
            <a:rPr lang="cs-CZ" sz="1800" dirty="0">
              <a:solidFill>
                <a:schemeClr val="bg1"/>
              </a:solidFill>
            </a:rPr>
            <a:t> porodní asistentky (</a:t>
          </a:r>
          <a:r>
            <a:rPr lang="cs-CZ" sz="1800" b="1" dirty="0">
              <a:solidFill>
                <a:schemeClr val="bg1"/>
              </a:solidFill>
            </a:rPr>
            <a:t>PA</a:t>
          </a:r>
          <a:r>
            <a:rPr lang="cs-CZ" sz="1800" dirty="0">
              <a:solidFill>
                <a:schemeClr val="bg1"/>
              </a:solidFill>
            </a:rPr>
            <a:t>)</a:t>
          </a:r>
          <a:endParaRPr lang="cs-CZ" sz="1800" b="0" dirty="0">
            <a:solidFill>
              <a:schemeClr val="bg1"/>
            </a:solidFill>
          </a:endParaRPr>
        </a:p>
      </dgm:t>
    </dgm:pt>
    <dgm:pt modelId="{E30E3160-6641-486E-89D9-D37911CCE2B1}" type="parTrans" cxnId="{D873036C-EE6E-4F09-B8B7-0850F7A8552D}">
      <dgm:prSet/>
      <dgm:spPr/>
      <dgm:t>
        <a:bodyPr/>
        <a:lstStyle/>
        <a:p>
          <a:endParaRPr lang="cs-CZ"/>
        </a:p>
      </dgm:t>
    </dgm:pt>
    <dgm:pt modelId="{DB9C8C15-D5DC-4C6C-B6CF-30E0DE560447}" type="sibTrans" cxnId="{D873036C-EE6E-4F09-B8B7-0850F7A8552D}">
      <dgm:prSet/>
      <dgm:spPr/>
      <dgm:t>
        <a:bodyPr/>
        <a:lstStyle/>
        <a:p>
          <a:endParaRPr lang="cs-CZ"/>
        </a:p>
      </dgm:t>
    </dgm:pt>
    <dgm:pt modelId="{F2D52C86-969A-49C2-9678-3F0B5B35F02E}">
      <dgm:prSet/>
      <dgm:spPr/>
      <dgm:t>
        <a:bodyPr/>
        <a:lstStyle/>
        <a:p>
          <a:endParaRPr lang="cs-CZ"/>
        </a:p>
      </dgm:t>
    </dgm:pt>
    <dgm:pt modelId="{68CD3D41-BCA5-4A80-ACAA-1AC9BDA4D23B}" type="parTrans" cxnId="{9C89B6F6-5B24-48A6-AAA1-4F1CD2EE67B0}">
      <dgm:prSet/>
      <dgm:spPr/>
      <dgm:t>
        <a:bodyPr/>
        <a:lstStyle/>
        <a:p>
          <a:endParaRPr lang="cs-CZ"/>
        </a:p>
      </dgm:t>
    </dgm:pt>
    <dgm:pt modelId="{1C79DB7D-761D-4A06-B33B-1C710BEA35C6}" type="sibTrans" cxnId="{9C89B6F6-5B24-48A6-AAA1-4F1CD2EE67B0}">
      <dgm:prSet/>
      <dgm:spPr/>
      <dgm:t>
        <a:bodyPr/>
        <a:lstStyle/>
        <a:p>
          <a:endParaRPr lang="cs-CZ"/>
        </a:p>
      </dgm:t>
    </dgm:pt>
    <dgm:pt modelId="{1B624B6D-E3EF-4E96-A4FE-348504242763}">
      <dgm:prSet phldrT="[Text]"/>
      <dgm:spPr/>
      <dgm:t>
        <a:bodyPr/>
        <a:lstStyle/>
        <a:p>
          <a:endParaRPr lang="cs-CZ"/>
        </a:p>
      </dgm:t>
    </dgm:pt>
    <dgm:pt modelId="{6F1FC5B7-9A2A-432B-BAA9-94ABAA9EC022}" type="parTrans" cxnId="{A7064524-2EE6-4157-884E-03F5F5ED4778}">
      <dgm:prSet/>
      <dgm:spPr/>
      <dgm:t>
        <a:bodyPr/>
        <a:lstStyle/>
        <a:p>
          <a:endParaRPr lang="cs-CZ"/>
        </a:p>
      </dgm:t>
    </dgm:pt>
    <dgm:pt modelId="{1DB3CAAC-1869-4A19-899A-02C68CFC4D88}" type="sibTrans" cxnId="{A7064524-2EE6-4157-884E-03F5F5ED4778}">
      <dgm:prSet/>
      <dgm:spPr/>
      <dgm:t>
        <a:bodyPr/>
        <a:lstStyle/>
        <a:p>
          <a:endParaRPr lang="cs-CZ"/>
        </a:p>
      </dgm:t>
    </dgm:pt>
    <dgm:pt modelId="{B92F6E73-99A2-4CFA-A278-0FAB2E25EDF9}">
      <dgm:prSet phldrT="[Text]"/>
      <dgm:spPr/>
      <dgm:t>
        <a:bodyPr/>
        <a:lstStyle/>
        <a:p>
          <a:endParaRPr lang="cs-CZ"/>
        </a:p>
      </dgm:t>
    </dgm:pt>
    <dgm:pt modelId="{DE7CB7D4-8BBA-4AAD-B930-AFB70D948F5C}" type="parTrans" cxnId="{6BD0D9A1-A1BD-458F-973A-FB82B7CD83F0}">
      <dgm:prSet/>
      <dgm:spPr/>
      <dgm:t>
        <a:bodyPr/>
        <a:lstStyle/>
        <a:p>
          <a:endParaRPr lang="cs-CZ"/>
        </a:p>
      </dgm:t>
    </dgm:pt>
    <dgm:pt modelId="{70C29AD0-6629-49CC-AC9C-C24753298203}" type="sibTrans" cxnId="{6BD0D9A1-A1BD-458F-973A-FB82B7CD83F0}">
      <dgm:prSet/>
      <dgm:spPr/>
      <dgm:t>
        <a:bodyPr/>
        <a:lstStyle/>
        <a:p>
          <a:endParaRPr lang="cs-CZ"/>
        </a:p>
      </dgm:t>
    </dgm:pt>
    <dgm:pt modelId="{FBFDD3F4-F709-4CB3-A299-A6ECD6D7C432}">
      <dgm:prSet phldrT="[Text]"/>
      <dgm:spPr/>
      <dgm:t>
        <a:bodyPr/>
        <a:lstStyle/>
        <a:p>
          <a:endParaRPr lang="cs-CZ"/>
        </a:p>
      </dgm:t>
    </dgm:pt>
    <dgm:pt modelId="{86C1AB30-291B-4E1C-9799-3EE18EBD8C76}" type="parTrans" cxnId="{B7FE99A3-3ED4-4A3D-A551-4EB779C0488C}">
      <dgm:prSet/>
      <dgm:spPr/>
      <dgm:t>
        <a:bodyPr/>
        <a:lstStyle/>
        <a:p>
          <a:endParaRPr lang="cs-CZ"/>
        </a:p>
      </dgm:t>
    </dgm:pt>
    <dgm:pt modelId="{B6D99415-D744-417E-8583-6FBAE0097F1B}" type="sibTrans" cxnId="{B7FE99A3-3ED4-4A3D-A551-4EB779C0488C}">
      <dgm:prSet/>
      <dgm:spPr/>
      <dgm:t>
        <a:bodyPr/>
        <a:lstStyle/>
        <a:p>
          <a:endParaRPr lang="cs-CZ"/>
        </a:p>
      </dgm:t>
    </dgm:pt>
    <dgm:pt modelId="{7B40FC22-8515-4EB4-AC9F-501C03857CDE}">
      <dgm:prSet phldrT="[Text]"/>
      <dgm:spPr/>
      <dgm:t>
        <a:bodyPr/>
        <a:lstStyle/>
        <a:p>
          <a:endParaRPr lang="cs-CZ" b="0"/>
        </a:p>
      </dgm:t>
    </dgm:pt>
    <dgm:pt modelId="{A599529C-1D1B-4A0F-A74F-5D72CFE0D1C6}" type="parTrans" cxnId="{AD4F23A2-7650-4F33-BF5C-75739F84FA42}">
      <dgm:prSet/>
      <dgm:spPr/>
      <dgm:t>
        <a:bodyPr/>
        <a:lstStyle/>
        <a:p>
          <a:endParaRPr lang="cs-CZ"/>
        </a:p>
      </dgm:t>
    </dgm:pt>
    <dgm:pt modelId="{AC21E61E-779B-4A0F-A743-DF7C122A14F5}" type="sibTrans" cxnId="{AD4F23A2-7650-4F33-BF5C-75739F84FA42}">
      <dgm:prSet/>
      <dgm:spPr/>
      <dgm:t>
        <a:bodyPr/>
        <a:lstStyle/>
        <a:p>
          <a:endParaRPr lang="cs-CZ"/>
        </a:p>
      </dgm:t>
    </dgm:pt>
    <dgm:pt modelId="{3B691B89-A8BF-40BA-A761-6E460C7DE433}">
      <dgm:prSet phldrT="[Text]"/>
      <dgm:spPr/>
      <dgm:t>
        <a:bodyPr/>
        <a:lstStyle/>
        <a:p>
          <a:endParaRPr lang="cs-CZ" b="1"/>
        </a:p>
      </dgm:t>
    </dgm:pt>
    <dgm:pt modelId="{AF1D3545-78D9-4F08-92BB-51C30B3F5772}" type="parTrans" cxnId="{23DB29A7-ED8B-4CEF-89B4-05439B32D16F}">
      <dgm:prSet/>
      <dgm:spPr/>
      <dgm:t>
        <a:bodyPr/>
        <a:lstStyle/>
        <a:p>
          <a:endParaRPr lang="cs-CZ"/>
        </a:p>
      </dgm:t>
    </dgm:pt>
    <dgm:pt modelId="{02C1A805-6CEB-4C3B-B575-EE5D66A98150}" type="sibTrans" cxnId="{23DB29A7-ED8B-4CEF-89B4-05439B32D16F}">
      <dgm:prSet/>
      <dgm:spPr/>
      <dgm:t>
        <a:bodyPr/>
        <a:lstStyle/>
        <a:p>
          <a:endParaRPr lang="cs-CZ"/>
        </a:p>
      </dgm:t>
    </dgm:pt>
    <dgm:pt modelId="{4859AFA0-F752-4165-956A-8936AA642B08}">
      <dgm:prSet/>
      <dgm:spPr/>
      <dgm:t>
        <a:bodyPr/>
        <a:lstStyle/>
        <a:p>
          <a:endParaRPr lang="cs-CZ"/>
        </a:p>
      </dgm:t>
    </dgm:pt>
    <dgm:pt modelId="{9632BA53-20C7-43F1-BE86-2F5221451958}" type="parTrans" cxnId="{50E64F9D-C988-400C-AE8D-FF44CAADF8CB}">
      <dgm:prSet/>
      <dgm:spPr/>
      <dgm:t>
        <a:bodyPr/>
        <a:lstStyle/>
        <a:p>
          <a:endParaRPr lang="cs-CZ"/>
        </a:p>
      </dgm:t>
    </dgm:pt>
    <dgm:pt modelId="{4CCD0D65-185E-42E5-81ED-CB22247E2E6E}" type="sibTrans" cxnId="{50E64F9D-C988-400C-AE8D-FF44CAADF8CB}">
      <dgm:prSet/>
      <dgm:spPr/>
      <dgm:t>
        <a:bodyPr/>
        <a:lstStyle/>
        <a:p>
          <a:endParaRPr lang="cs-CZ"/>
        </a:p>
      </dgm:t>
    </dgm:pt>
    <dgm:pt modelId="{08EE233A-E7ED-4265-AA60-6C8F754AB5C5}">
      <dgm:prSet phldrT="[Text]" custT="1"/>
      <dgm:spPr>
        <a:ln w="76200">
          <a:solidFill>
            <a:srgbClr val="C00000"/>
          </a:solidFill>
        </a:ln>
      </dgm:spPr>
      <dgm:t>
        <a:bodyPr/>
        <a:lstStyle/>
        <a:p>
          <a:r>
            <a:rPr lang="cs-CZ" sz="1800" b="0" dirty="0"/>
            <a:t>Nevyužití </a:t>
          </a:r>
          <a:r>
            <a:rPr lang="cs-CZ" sz="1800" b="1" dirty="0"/>
            <a:t>plného pracovního potenciálu </a:t>
          </a:r>
          <a:r>
            <a:rPr lang="cs-CZ" sz="1800" b="0" dirty="0"/>
            <a:t>PA</a:t>
          </a:r>
          <a:endParaRPr lang="cs-CZ" sz="1800" b="1" dirty="0"/>
        </a:p>
      </dgm:t>
    </dgm:pt>
    <dgm:pt modelId="{A77F486B-23CE-4A0F-B9FC-F7104E9A5651}" type="parTrans" cxnId="{D48F37F2-C4A1-4B23-93D6-75390B28C86A}">
      <dgm:prSet/>
      <dgm:spPr/>
      <dgm:t>
        <a:bodyPr/>
        <a:lstStyle/>
        <a:p>
          <a:endParaRPr lang="cs-CZ"/>
        </a:p>
      </dgm:t>
    </dgm:pt>
    <dgm:pt modelId="{0D767182-6281-4CEC-AF02-F7BE226A78EC}" type="sibTrans" cxnId="{D48F37F2-C4A1-4B23-93D6-75390B28C86A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cs-CZ"/>
        </a:p>
      </dgm:t>
    </dgm:pt>
    <dgm:pt modelId="{BA1D4922-26E6-4B9E-ACD7-D92BA4A27793}">
      <dgm:prSet phldrT="[Text]" custT="1"/>
      <dgm:spPr>
        <a:ln w="76200">
          <a:solidFill>
            <a:srgbClr val="C00000"/>
          </a:solidFill>
        </a:ln>
      </dgm:spPr>
      <dgm:t>
        <a:bodyPr/>
        <a:lstStyle/>
        <a:p>
          <a:r>
            <a:rPr lang="cs-CZ" sz="1600" b="1" dirty="0"/>
            <a:t>Šedá zóna práce </a:t>
          </a:r>
          <a:r>
            <a:rPr lang="cs-CZ" sz="1600" b="0" dirty="0"/>
            <a:t>komunitních PA</a:t>
          </a:r>
          <a:endParaRPr lang="cs-CZ" sz="1600" b="1" dirty="0"/>
        </a:p>
      </dgm:t>
    </dgm:pt>
    <dgm:pt modelId="{CC8E8FAF-5EC6-44BC-B2CD-18D0E5C7DC10}" type="parTrans" cxnId="{870FA72D-E1A4-483D-BD03-CB252AD93CA0}">
      <dgm:prSet/>
      <dgm:spPr/>
      <dgm:t>
        <a:bodyPr/>
        <a:lstStyle/>
        <a:p>
          <a:endParaRPr lang="cs-CZ"/>
        </a:p>
      </dgm:t>
    </dgm:pt>
    <dgm:pt modelId="{75D7B753-F168-4A7D-9DB2-2C51E40A36A5}" type="sibTrans" cxnId="{870FA72D-E1A4-483D-BD03-CB252AD93CA0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cs-CZ"/>
        </a:p>
      </dgm:t>
    </dgm:pt>
    <dgm:pt modelId="{FA15060B-7E01-4649-9785-C7E6201D11A3}">
      <dgm:prSet phldrT="[Text]" custT="1"/>
      <dgm:spPr>
        <a:ln w="76200">
          <a:solidFill>
            <a:srgbClr val="C00000"/>
          </a:solidFill>
        </a:ln>
      </dgm:spPr>
      <dgm:t>
        <a:bodyPr/>
        <a:lstStyle/>
        <a:p>
          <a:r>
            <a:rPr lang="cs-CZ" sz="1600" b="1" dirty="0"/>
            <a:t>Neasistované porody </a:t>
          </a:r>
          <a:r>
            <a:rPr lang="cs-CZ" sz="1600" b="0" dirty="0"/>
            <a:t>doma</a:t>
          </a:r>
          <a:endParaRPr lang="cs-CZ" sz="1600" b="1" dirty="0"/>
        </a:p>
      </dgm:t>
    </dgm:pt>
    <dgm:pt modelId="{AD906CB4-7189-4A56-A58A-31010B0A808B}" type="parTrans" cxnId="{132A124A-E9A8-4539-81A3-836E7E803E08}">
      <dgm:prSet/>
      <dgm:spPr/>
      <dgm:t>
        <a:bodyPr/>
        <a:lstStyle/>
        <a:p>
          <a:endParaRPr lang="cs-CZ"/>
        </a:p>
      </dgm:t>
    </dgm:pt>
    <dgm:pt modelId="{3171154D-E13C-48FA-BBCF-94A25BA52BD3}" type="sibTrans" cxnId="{132A124A-E9A8-4539-81A3-836E7E803E08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cs-CZ"/>
        </a:p>
      </dgm:t>
    </dgm:pt>
    <dgm:pt modelId="{35F330E2-C20A-41B6-A7F4-BE79BF43F870}">
      <dgm:prSet phldrT="[Text]" custT="1"/>
      <dgm:spPr>
        <a:ln w="76200">
          <a:solidFill>
            <a:srgbClr val="C00000"/>
          </a:solidFill>
        </a:ln>
      </dgm:spPr>
      <dgm:t>
        <a:bodyPr/>
        <a:lstStyle/>
        <a:p>
          <a:r>
            <a:rPr lang="cs-CZ" sz="1600" b="1" dirty="0"/>
            <a:t>Stres pro pracovníky ZZS </a:t>
          </a:r>
          <a:r>
            <a:rPr lang="cs-CZ" sz="1600" b="0" dirty="0"/>
            <a:t>při nutném zásahu</a:t>
          </a:r>
          <a:endParaRPr lang="cs-CZ" sz="1600" b="1" dirty="0"/>
        </a:p>
      </dgm:t>
    </dgm:pt>
    <dgm:pt modelId="{D2B4CFED-4B03-4621-8399-87F5277FF895}" type="parTrans" cxnId="{95241D54-1551-42C0-BE92-12BC29E91D47}">
      <dgm:prSet/>
      <dgm:spPr/>
      <dgm:t>
        <a:bodyPr/>
        <a:lstStyle/>
        <a:p>
          <a:endParaRPr lang="cs-CZ"/>
        </a:p>
      </dgm:t>
    </dgm:pt>
    <dgm:pt modelId="{796FD780-5742-44CB-B081-0C95A4433BD0}" type="sibTrans" cxnId="{95241D54-1551-42C0-BE92-12BC29E91D47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cs-CZ"/>
        </a:p>
      </dgm:t>
    </dgm:pt>
    <dgm:pt modelId="{3D6C1ACA-CA5A-45A0-88A4-2A209B2BA79A}">
      <dgm:prSet phldrT="[Text]" custT="1"/>
      <dgm:spPr>
        <a:ln w="76200">
          <a:solidFill>
            <a:srgbClr val="C00000"/>
          </a:solidFill>
        </a:ln>
      </dgm:spPr>
      <dgm:t>
        <a:bodyPr/>
        <a:lstStyle/>
        <a:p>
          <a:r>
            <a:rPr lang="cs-CZ" sz="1600" b="1" dirty="0"/>
            <a:t>Nebezpečí a stres </a:t>
          </a:r>
          <a:r>
            <a:rPr lang="cs-CZ" sz="1600" b="0" dirty="0"/>
            <a:t>pro rodící ženy a jejich děti</a:t>
          </a:r>
          <a:endParaRPr lang="cs-CZ" sz="1600" b="1" dirty="0"/>
        </a:p>
      </dgm:t>
    </dgm:pt>
    <dgm:pt modelId="{43F9F6DB-A9E5-4BC8-81CC-6FBD194B820E}" type="parTrans" cxnId="{7693852B-1B2E-4B42-A535-52DCF7F44315}">
      <dgm:prSet/>
      <dgm:spPr/>
      <dgm:t>
        <a:bodyPr/>
        <a:lstStyle/>
        <a:p>
          <a:endParaRPr lang="cs-CZ"/>
        </a:p>
      </dgm:t>
    </dgm:pt>
    <dgm:pt modelId="{2C7E4908-9489-4CC2-8EE9-4F3CED4199E5}" type="sibTrans" cxnId="{7693852B-1B2E-4B42-A535-52DCF7F4431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cs-CZ"/>
        </a:p>
      </dgm:t>
    </dgm:pt>
    <dgm:pt modelId="{EE280BEF-BF7D-481F-8FDE-BDBDCE0932D3}" type="pres">
      <dgm:prSet presAssocID="{340D9CB7-973E-42C9-9C7F-6BF56136DAF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77D302A-F80B-47F6-8334-3B2FA4BC7E11}" type="pres">
      <dgm:prSet presAssocID="{AA9A60D6-F098-497B-9889-E789AAB6C344}" presName="centerShape" presStyleLbl="node0" presStyleIdx="0" presStyleCnt="1"/>
      <dgm:spPr/>
    </dgm:pt>
    <dgm:pt modelId="{548E0966-EC25-4368-9D82-7F9A4567D288}" type="pres">
      <dgm:prSet presAssocID="{A77F486B-23CE-4A0F-B9FC-F7104E9A5651}" presName="parTrans" presStyleLbl="sibTrans2D1" presStyleIdx="0" presStyleCnt="5"/>
      <dgm:spPr/>
    </dgm:pt>
    <dgm:pt modelId="{F56BA963-C0FD-4BF9-AFA0-CA735D27985C}" type="pres">
      <dgm:prSet presAssocID="{A77F486B-23CE-4A0F-B9FC-F7104E9A5651}" presName="connectorText" presStyleLbl="sibTrans2D1" presStyleIdx="0" presStyleCnt="5"/>
      <dgm:spPr/>
    </dgm:pt>
    <dgm:pt modelId="{D8FA88B0-560E-479E-945D-C73E6459BA82}" type="pres">
      <dgm:prSet presAssocID="{08EE233A-E7ED-4265-AA60-6C8F754AB5C5}" presName="node" presStyleLbl="node1" presStyleIdx="0" presStyleCnt="5">
        <dgm:presLayoutVars>
          <dgm:bulletEnabled val="1"/>
        </dgm:presLayoutVars>
      </dgm:prSet>
      <dgm:spPr/>
    </dgm:pt>
    <dgm:pt modelId="{AC98732E-5338-46DE-A6F9-2961A479E7E8}" type="pres">
      <dgm:prSet presAssocID="{CC8E8FAF-5EC6-44BC-B2CD-18D0E5C7DC10}" presName="parTrans" presStyleLbl="sibTrans2D1" presStyleIdx="1" presStyleCnt="5"/>
      <dgm:spPr/>
    </dgm:pt>
    <dgm:pt modelId="{50AAEFBB-5A3E-42BB-8D46-C87AA5C4A39C}" type="pres">
      <dgm:prSet presAssocID="{CC8E8FAF-5EC6-44BC-B2CD-18D0E5C7DC10}" presName="connectorText" presStyleLbl="sibTrans2D1" presStyleIdx="1" presStyleCnt="5"/>
      <dgm:spPr/>
    </dgm:pt>
    <dgm:pt modelId="{B4FE9FFA-3083-456D-BA36-F456FC19FA21}" type="pres">
      <dgm:prSet presAssocID="{BA1D4922-26E6-4B9E-ACD7-D92BA4A27793}" presName="node" presStyleLbl="node1" presStyleIdx="1" presStyleCnt="5">
        <dgm:presLayoutVars>
          <dgm:bulletEnabled val="1"/>
        </dgm:presLayoutVars>
      </dgm:prSet>
      <dgm:spPr/>
    </dgm:pt>
    <dgm:pt modelId="{EC3CA594-A635-4103-8E9F-A4F8203A72FC}" type="pres">
      <dgm:prSet presAssocID="{AD906CB4-7189-4A56-A58A-31010B0A808B}" presName="parTrans" presStyleLbl="sibTrans2D1" presStyleIdx="2" presStyleCnt="5"/>
      <dgm:spPr/>
    </dgm:pt>
    <dgm:pt modelId="{04882CF8-B0A2-4E5A-AD77-56658327BCE3}" type="pres">
      <dgm:prSet presAssocID="{AD906CB4-7189-4A56-A58A-31010B0A808B}" presName="connectorText" presStyleLbl="sibTrans2D1" presStyleIdx="2" presStyleCnt="5"/>
      <dgm:spPr/>
    </dgm:pt>
    <dgm:pt modelId="{2267BCDF-2C21-49CC-BBD1-0A2DC8BA172A}" type="pres">
      <dgm:prSet presAssocID="{FA15060B-7E01-4649-9785-C7E6201D11A3}" presName="node" presStyleLbl="node1" presStyleIdx="2" presStyleCnt="5">
        <dgm:presLayoutVars>
          <dgm:bulletEnabled val="1"/>
        </dgm:presLayoutVars>
      </dgm:prSet>
      <dgm:spPr/>
    </dgm:pt>
    <dgm:pt modelId="{4677ECAA-6FCE-4A7F-820B-BF4A07BD966C}" type="pres">
      <dgm:prSet presAssocID="{D2B4CFED-4B03-4621-8399-87F5277FF895}" presName="parTrans" presStyleLbl="sibTrans2D1" presStyleIdx="3" presStyleCnt="5"/>
      <dgm:spPr/>
    </dgm:pt>
    <dgm:pt modelId="{CE18D96B-ED1A-439E-A2FA-3445628EB0D5}" type="pres">
      <dgm:prSet presAssocID="{D2B4CFED-4B03-4621-8399-87F5277FF895}" presName="connectorText" presStyleLbl="sibTrans2D1" presStyleIdx="3" presStyleCnt="5"/>
      <dgm:spPr/>
    </dgm:pt>
    <dgm:pt modelId="{8DB8D3F7-6DA7-4EDE-94D4-08135F87FE59}" type="pres">
      <dgm:prSet presAssocID="{35F330E2-C20A-41B6-A7F4-BE79BF43F870}" presName="node" presStyleLbl="node1" presStyleIdx="3" presStyleCnt="5">
        <dgm:presLayoutVars>
          <dgm:bulletEnabled val="1"/>
        </dgm:presLayoutVars>
      </dgm:prSet>
      <dgm:spPr/>
    </dgm:pt>
    <dgm:pt modelId="{3B4223E6-B307-4FCF-B45D-1C6F409F22DC}" type="pres">
      <dgm:prSet presAssocID="{43F9F6DB-A9E5-4BC8-81CC-6FBD194B820E}" presName="parTrans" presStyleLbl="sibTrans2D1" presStyleIdx="4" presStyleCnt="5"/>
      <dgm:spPr/>
    </dgm:pt>
    <dgm:pt modelId="{0C0B74EE-B734-4CC6-ADC7-04A4DD1F32B1}" type="pres">
      <dgm:prSet presAssocID="{43F9F6DB-A9E5-4BC8-81CC-6FBD194B820E}" presName="connectorText" presStyleLbl="sibTrans2D1" presStyleIdx="4" presStyleCnt="5"/>
      <dgm:spPr/>
    </dgm:pt>
    <dgm:pt modelId="{E3108FB3-83C0-42F1-8703-E99B29BBC531}" type="pres">
      <dgm:prSet presAssocID="{3D6C1ACA-CA5A-45A0-88A4-2A209B2BA79A}" presName="node" presStyleLbl="node1" presStyleIdx="4" presStyleCnt="5">
        <dgm:presLayoutVars>
          <dgm:bulletEnabled val="1"/>
        </dgm:presLayoutVars>
      </dgm:prSet>
      <dgm:spPr/>
    </dgm:pt>
  </dgm:ptLst>
  <dgm:cxnLst>
    <dgm:cxn modelId="{AFDD0415-CFA2-4719-87F1-7F27B35DFD31}" type="presOf" srcId="{08EE233A-E7ED-4265-AA60-6C8F754AB5C5}" destId="{D8FA88B0-560E-479E-945D-C73E6459BA82}" srcOrd="0" destOrd="0" presId="urn:microsoft.com/office/officeart/2005/8/layout/radial5"/>
    <dgm:cxn modelId="{1211991A-69A5-4AAE-9A1A-A341E2D4D672}" type="presOf" srcId="{43F9F6DB-A9E5-4BC8-81CC-6FBD194B820E}" destId="{3B4223E6-B307-4FCF-B45D-1C6F409F22DC}" srcOrd="0" destOrd="0" presId="urn:microsoft.com/office/officeart/2005/8/layout/radial5"/>
    <dgm:cxn modelId="{F529AA22-B719-4A99-807B-25F04383FC05}" type="presOf" srcId="{340D9CB7-973E-42C9-9C7F-6BF56136DAFF}" destId="{EE280BEF-BF7D-481F-8FDE-BDBDCE0932D3}" srcOrd="0" destOrd="0" presId="urn:microsoft.com/office/officeart/2005/8/layout/radial5"/>
    <dgm:cxn modelId="{A7064524-2EE6-4157-884E-03F5F5ED4778}" srcId="{B92F6E73-99A2-4CFA-A278-0FAB2E25EDF9}" destId="{1B624B6D-E3EF-4E96-A4FE-348504242763}" srcOrd="0" destOrd="0" parTransId="{6F1FC5B7-9A2A-432B-BAA9-94ABAA9EC022}" sibTransId="{1DB3CAAC-1869-4A19-899A-02C68CFC4D88}"/>
    <dgm:cxn modelId="{7693852B-1B2E-4B42-A535-52DCF7F44315}" srcId="{AA9A60D6-F098-497B-9889-E789AAB6C344}" destId="{3D6C1ACA-CA5A-45A0-88A4-2A209B2BA79A}" srcOrd="4" destOrd="0" parTransId="{43F9F6DB-A9E5-4BC8-81CC-6FBD194B820E}" sibTransId="{2C7E4908-9489-4CC2-8EE9-4F3CED4199E5}"/>
    <dgm:cxn modelId="{870FA72D-E1A4-483D-BD03-CB252AD93CA0}" srcId="{AA9A60D6-F098-497B-9889-E789AAB6C344}" destId="{BA1D4922-26E6-4B9E-ACD7-D92BA4A27793}" srcOrd="1" destOrd="0" parTransId="{CC8E8FAF-5EC6-44BC-B2CD-18D0E5C7DC10}" sibTransId="{75D7B753-F168-4A7D-9DB2-2C51E40A36A5}"/>
    <dgm:cxn modelId="{A24AD531-2DEE-4D3C-98E3-E8BC68298505}" type="presOf" srcId="{D2B4CFED-4B03-4621-8399-87F5277FF895}" destId="{CE18D96B-ED1A-439E-A2FA-3445628EB0D5}" srcOrd="1" destOrd="0" presId="urn:microsoft.com/office/officeart/2005/8/layout/radial5"/>
    <dgm:cxn modelId="{6785A036-D169-4D22-81B1-E519E2426BA4}" type="presOf" srcId="{FA15060B-7E01-4649-9785-C7E6201D11A3}" destId="{2267BCDF-2C21-49CC-BBD1-0A2DC8BA172A}" srcOrd="0" destOrd="0" presId="urn:microsoft.com/office/officeart/2005/8/layout/radial5"/>
    <dgm:cxn modelId="{58994139-F222-4057-9899-2DE7F5B66BD5}" type="presOf" srcId="{D2B4CFED-4B03-4621-8399-87F5277FF895}" destId="{4677ECAA-6FCE-4A7F-820B-BF4A07BD966C}" srcOrd="0" destOrd="0" presId="urn:microsoft.com/office/officeart/2005/8/layout/radial5"/>
    <dgm:cxn modelId="{0086F43A-1743-464C-813F-BB6E1BD32117}" type="presOf" srcId="{43F9F6DB-A9E5-4BC8-81CC-6FBD194B820E}" destId="{0C0B74EE-B734-4CC6-ADC7-04A4DD1F32B1}" srcOrd="1" destOrd="0" presId="urn:microsoft.com/office/officeart/2005/8/layout/radial5"/>
    <dgm:cxn modelId="{85B0BC41-B22A-46E9-B0AB-3ABA2A639EE6}" type="presOf" srcId="{A77F486B-23CE-4A0F-B9FC-F7104E9A5651}" destId="{548E0966-EC25-4368-9D82-7F9A4567D288}" srcOrd="0" destOrd="0" presId="urn:microsoft.com/office/officeart/2005/8/layout/radial5"/>
    <dgm:cxn modelId="{37206F45-E7C2-4420-AF48-5CF428EE5713}" type="presOf" srcId="{AA9A60D6-F098-497B-9889-E789AAB6C344}" destId="{277D302A-F80B-47F6-8334-3B2FA4BC7E11}" srcOrd="0" destOrd="0" presId="urn:microsoft.com/office/officeart/2005/8/layout/radial5"/>
    <dgm:cxn modelId="{132A124A-E9A8-4539-81A3-836E7E803E08}" srcId="{AA9A60D6-F098-497B-9889-E789AAB6C344}" destId="{FA15060B-7E01-4649-9785-C7E6201D11A3}" srcOrd="2" destOrd="0" parTransId="{AD906CB4-7189-4A56-A58A-31010B0A808B}" sibTransId="{3171154D-E13C-48FA-BBCF-94A25BA52BD3}"/>
    <dgm:cxn modelId="{D873036C-EE6E-4F09-B8B7-0850F7A8552D}" srcId="{340D9CB7-973E-42C9-9C7F-6BF56136DAFF}" destId="{AA9A60D6-F098-497B-9889-E789AAB6C344}" srcOrd="0" destOrd="0" parTransId="{E30E3160-6641-486E-89D9-D37911CCE2B1}" sibTransId="{DB9C8C15-D5DC-4C6C-B6CF-30E0DE560447}"/>
    <dgm:cxn modelId="{18E6C44D-30D6-4538-836A-CA3C4FB20BBC}" type="presOf" srcId="{35F330E2-C20A-41B6-A7F4-BE79BF43F870}" destId="{8DB8D3F7-6DA7-4EDE-94D4-08135F87FE59}" srcOrd="0" destOrd="0" presId="urn:microsoft.com/office/officeart/2005/8/layout/radial5"/>
    <dgm:cxn modelId="{B8479251-6061-48ED-BD59-67989091B551}" type="presOf" srcId="{AD906CB4-7189-4A56-A58A-31010B0A808B}" destId="{EC3CA594-A635-4103-8E9F-A4F8203A72FC}" srcOrd="0" destOrd="0" presId="urn:microsoft.com/office/officeart/2005/8/layout/radial5"/>
    <dgm:cxn modelId="{95241D54-1551-42C0-BE92-12BC29E91D47}" srcId="{AA9A60D6-F098-497B-9889-E789AAB6C344}" destId="{35F330E2-C20A-41B6-A7F4-BE79BF43F870}" srcOrd="3" destOrd="0" parTransId="{D2B4CFED-4B03-4621-8399-87F5277FF895}" sibTransId="{796FD780-5742-44CB-B081-0C95A4433BD0}"/>
    <dgm:cxn modelId="{31E9CA7C-CFCB-4725-B3BA-3F3926868246}" type="presOf" srcId="{CC8E8FAF-5EC6-44BC-B2CD-18D0E5C7DC10}" destId="{50AAEFBB-5A3E-42BB-8D46-C87AA5C4A39C}" srcOrd="1" destOrd="0" presId="urn:microsoft.com/office/officeart/2005/8/layout/radial5"/>
    <dgm:cxn modelId="{FFBA987D-D733-4E88-A853-08BB6778E81E}" type="presOf" srcId="{BA1D4922-26E6-4B9E-ACD7-D92BA4A27793}" destId="{B4FE9FFA-3083-456D-BA36-F456FC19FA21}" srcOrd="0" destOrd="0" presId="urn:microsoft.com/office/officeart/2005/8/layout/radial5"/>
    <dgm:cxn modelId="{08A7608A-87C2-4796-81CA-293B1AAE0DBF}" type="presOf" srcId="{3D6C1ACA-CA5A-45A0-88A4-2A209B2BA79A}" destId="{E3108FB3-83C0-42F1-8703-E99B29BBC531}" srcOrd="0" destOrd="0" presId="urn:microsoft.com/office/officeart/2005/8/layout/radial5"/>
    <dgm:cxn modelId="{EE117091-5CF8-4BCB-B098-0C47AF3CF67B}" type="presOf" srcId="{AD906CB4-7189-4A56-A58A-31010B0A808B}" destId="{04882CF8-B0A2-4E5A-AD77-56658327BCE3}" srcOrd="1" destOrd="0" presId="urn:microsoft.com/office/officeart/2005/8/layout/radial5"/>
    <dgm:cxn modelId="{50E64F9D-C988-400C-AE8D-FF44CAADF8CB}" srcId="{340D9CB7-973E-42C9-9C7F-6BF56136DAFF}" destId="{4859AFA0-F752-4165-956A-8936AA642B08}" srcOrd="2" destOrd="0" parTransId="{9632BA53-20C7-43F1-BE86-2F5221451958}" sibTransId="{4CCD0D65-185E-42E5-81ED-CB22247E2E6E}"/>
    <dgm:cxn modelId="{6BD0D9A1-A1BD-458F-973A-FB82B7CD83F0}" srcId="{340D9CB7-973E-42C9-9C7F-6BF56136DAFF}" destId="{B92F6E73-99A2-4CFA-A278-0FAB2E25EDF9}" srcOrd="5" destOrd="0" parTransId="{DE7CB7D4-8BBA-4AAD-B930-AFB70D948F5C}" sibTransId="{70C29AD0-6629-49CC-AC9C-C24753298203}"/>
    <dgm:cxn modelId="{AD4F23A2-7650-4F33-BF5C-75739F84FA42}" srcId="{340D9CB7-973E-42C9-9C7F-6BF56136DAFF}" destId="{7B40FC22-8515-4EB4-AC9F-501C03857CDE}" srcOrd="3" destOrd="0" parTransId="{A599529C-1D1B-4A0F-A74F-5D72CFE0D1C6}" sibTransId="{AC21E61E-779B-4A0F-A743-DF7C122A14F5}"/>
    <dgm:cxn modelId="{B7FE99A3-3ED4-4A3D-A551-4EB779C0488C}" srcId="{340D9CB7-973E-42C9-9C7F-6BF56136DAFF}" destId="{FBFDD3F4-F709-4CB3-A299-A6ECD6D7C432}" srcOrd="4" destOrd="0" parTransId="{86C1AB30-291B-4E1C-9799-3EE18EBD8C76}" sibTransId="{B6D99415-D744-417E-8583-6FBAE0097F1B}"/>
    <dgm:cxn modelId="{23DB29A7-ED8B-4CEF-89B4-05439B32D16F}" srcId="{340D9CB7-973E-42C9-9C7F-6BF56136DAFF}" destId="{3B691B89-A8BF-40BA-A761-6E460C7DE433}" srcOrd="1" destOrd="0" parTransId="{AF1D3545-78D9-4F08-92BB-51C30B3F5772}" sibTransId="{02C1A805-6CEB-4C3B-B575-EE5D66A98150}"/>
    <dgm:cxn modelId="{FC6E03CF-F0BC-417F-A271-AC64CFA5657F}" type="presOf" srcId="{CC8E8FAF-5EC6-44BC-B2CD-18D0E5C7DC10}" destId="{AC98732E-5338-46DE-A6F9-2961A479E7E8}" srcOrd="0" destOrd="0" presId="urn:microsoft.com/office/officeart/2005/8/layout/radial5"/>
    <dgm:cxn modelId="{351C82EF-4EF8-4E49-8C4B-583CED3CF197}" type="presOf" srcId="{A77F486B-23CE-4A0F-B9FC-F7104E9A5651}" destId="{F56BA963-C0FD-4BF9-AFA0-CA735D27985C}" srcOrd="1" destOrd="0" presId="urn:microsoft.com/office/officeart/2005/8/layout/radial5"/>
    <dgm:cxn modelId="{D48F37F2-C4A1-4B23-93D6-75390B28C86A}" srcId="{AA9A60D6-F098-497B-9889-E789AAB6C344}" destId="{08EE233A-E7ED-4265-AA60-6C8F754AB5C5}" srcOrd="0" destOrd="0" parTransId="{A77F486B-23CE-4A0F-B9FC-F7104E9A5651}" sibTransId="{0D767182-6281-4CEC-AF02-F7BE226A78EC}"/>
    <dgm:cxn modelId="{9C89B6F6-5B24-48A6-AAA1-4F1CD2EE67B0}" srcId="{340D9CB7-973E-42C9-9C7F-6BF56136DAFF}" destId="{F2D52C86-969A-49C2-9678-3F0B5B35F02E}" srcOrd="6" destOrd="0" parTransId="{68CD3D41-BCA5-4A80-ACAA-1AC9BDA4D23B}" sibTransId="{1C79DB7D-761D-4A06-B33B-1C710BEA35C6}"/>
    <dgm:cxn modelId="{F1E67ADD-9B6E-41E8-A218-887DDF195B6D}" type="presParOf" srcId="{EE280BEF-BF7D-481F-8FDE-BDBDCE0932D3}" destId="{277D302A-F80B-47F6-8334-3B2FA4BC7E11}" srcOrd="0" destOrd="0" presId="urn:microsoft.com/office/officeart/2005/8/layout/radial5"/>
    <dgm:cxn modelId="{6D9EF854-6BD3-42C7-84BB-3AAC0137390E}" type="presParOf" srcId="{EE280BEF-BF7D-481F-8FDE-BDBDCE0932D3}" destId="{548E0966-EC25-4368-9D82-7F9A4567D288}" srcOrd="1" destOrd="0" presId="urn:microsoft.com/office/officeart/2005/8/layout/radial5"/>
    <dgm:cxn modelId="{64AC7D58-3DE8-4902-ADD0-E9059A91A5F9}" type="presParOf" srcId="{548E0966-EC25-4368-9D82-7F9A4567D288}" destId="{F56BA963-C0FD-4BF9-AFA0-CA735D27985C}" srcOrd="0" destOrd="0" presId="urn:microsoft.com/office/officeart/2005/8/layout/radial5"/>
    <dgm:cxn modelId="{BF272E7A-CF05-4263-A187-EE0392AA03A1}" type="presParOf" srcId="{EE280BEF-BF7D-481F-8FDE-BDBDCE0932D3}" destId="{D8FA88B0-560E-479E-945D-C73E6459BA82}" srcOrd="2" destOrd="0" presId="urn:microsoft.com/office/officeart/2005/8/layout/radial5"/>
    <dgm:cxn modelId="{F707F00C-C070-4AE0-8F5D-575D8B75799B}" type="presParOf" srcId="{EE280BEF-BF7D-481F-8FDE-BDBDCE0932D3}" destId="{AC98732E-5338-46DE-A6F9-2961A479E7E8}" srcOrd="3" destOrd="0" presId="urn:microsoft.com/office/officeart/2005/8/layout/radial5"/>
    <dgm:cxn modelId="{E4B97322-6DE0-45EB-9CAE-971958E76326}" type="presParOf" srcId="{AC98732E-5338-46DE-A6F9-2961A479E7E8}" destId="{50AAEFBB-5A3E-42BB-8D46-C87AA5C4A39C}" srcOrd="0" destOrd="0" presId="urn:microsoft.com/office/officeart/2005/8/layout/radial5"/>
    <dgm:cxn modelId="{8BBB6EDF-4088-470F-8C57-A7FAC63B90C7}" type="presParOf" srcId="{EE280BEF-BF7D-481F-8FDE-BDBDCE0932D3}" destId="{B4FE9FFA-3083-456D-BA36-F456FC19FA21}" srcOrd="4" destOrd="0" presId="urn:microsoft.com/office/officeart/2005/8/layout/radial5"/>
    <dgm:cxn modelId="{D510AE7D-89AC-4ECC-9FC8-055D1F318BD2}" type="presParOf" srcId="{EE280BEF-BF7D-481F-8FDE-BDBDCE0932D3}" destId="{EC3CA594-A635-4103-8E9F-A4F8203A72FC}" srcOrd="5" destOrd="0" presId="urn:microsoft.com/office/officeart/2005/8/layout/radial5"/>
    <dgm:cxn modelId="{6BD0D629-FAA8-445C-90C8-5AACDC071EFD}" type="presParOf" srcId="{EC3CA594-A635-4103-8E9F-A4F8203A72FC}" destId="{04882CF8-B0A2-4E5A-AD77-56658327BCE3}" srcOrd="0" destOrd="0" presId="urn:microsoft.com/office/officeart/2005/8/layout/radial5"/>
    <dgm:cxn modelId="{6ED1AAF4-C351-4B77-B63F-F88F29D65220}" type="presParOf" srcId="{EE280BEF-BF7D-481F-8FDE-BDBDCE0932D3}" destId="{2267BCDF-2C21-49CC-BBD1-0A2DC8BA172A}" srcOrd="6" destOrd="0" presId="urn:microsoft.com/office/officeart/2005/8/layout/radial5"/>
    <dgm:cxn modelId="{49339808-D70B-4F77-B28D-5FD8A8CC5218}" type="presParOf" srcId="{EE280BEF-BF7D-481F-8FDE-BDBDCE0932D3}" destId="{4677ECAA-6FCE-4A7F-820B-BF4A07BD966C}" srcOrd="7" destOrd="0" presId="urn:microsoft.com/office/officeart/2005/8/layout/radial5"/>
    <dgm:cxn modelId="{97ACAFC9-DCEE-4D94-ABAC-08946E1886AB}" type="presParOf" srcId="{4677ECAA-6FCE-4A7F-820B-BF4A07BD966C}" destId="{CE18D96B-ED1A-439E-A2FA-3445628EB0D5}" srcOrd="0" destOrd="0" presId="urn:microsoft.com/office/officeart/2005/8/layout/radial5"/>
    <dgm:cxn modelId="{30625843-FF46-406F-B969-80907F4CC741}" type="presParOf" srcId="{EE280BEF-BF7D-481F-8FDE-BDBDCE0932D3}" destId="{8DB8D3F7-6DA7-4EDE-94D4-08135F87FE59}" srcOrd="8" destOrd="0" presId="urn:microsoft.com/office/officeart/2005/8/layout/radial5"/>
    <dgm:cxn modelId="{B4C5FA38-5BB3-4977-8A45-F33F770D710F}" type="presParOf" srcId="{EE280BEF-BF7D-481F-8FDE-BDBDCE0932D3}" destId="{3B4223E6-B307-4FCF-B45D-1C6F409F22DC}" srcOrd="9" destOrd="0" presId="urn:microsoft.com/office/officeart/2005/8/layout/radial5"/>
    <dgm:cxn modelId="{ACCCC918-FEE8-45C9-96AB-D34AC2634046}" type="presParOf" srcId="{3B4223E6-B307-4FCF-B45D-1C6F409F22DC}" destId="{0C0B74EE-B734-4CC6-ADC7-04A4DD1F32B1}" srcOrd="0" destOrd="0" presId="urn:microsoft.com/office/officeart/2005/8/layout/radial5"/>
    <dgm:cxn modelId="{16CA1DC8-19AB-4DC3-8F86-92D0C1C5B756}" type="presParOf" srcId="{EE280BEF-BF7D-481F-8FDE-BDBDCE0932D3}" destId="{E3108FB3-83C0-42F1-8703-E99B29BBC53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302A-F80B-47F6-8334-3B2FA4BC7E11}">
      <dsp:nvSpPr>
        <dsp:cNvPr id="0" name=""/>
        <dsp:cNvSpPr/>
      </dsp:nvSpPr>
      <dsp:spPr>
        <a:xfrm>
          <a:off x="3469329" y="2519175"/>
          <a:ext cx="1795436" cy="1795436"/>
        </a:xfrm>
        <a:prstGeom prst="ellipse">
          <a:avLst/>
        </a:prstGeom>
        <a:solidFill>
          <a:srgbClr val="CC0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bg1"/>
              </a:solidFill>
            </a:rPr>
            <a:t>Legislativa </a:t>
          </a:r>
          <a:r>
            <a:rPr lang="cs-CZ" sz="1800" b="1" kern="1200" dirty="0">
              <a:solidFill>
                <a:schemeClr val="bg1"/>
              </a:solidFill>
            </a:rPr>
            <a:t>omezuje kompetence</a:t>
          </a:r>
          <a:r>
            <a:rPr lang="cs-CZ" sz="1800" kern="1200" dirty="0">
              <a:solidFill>
                <a:schemeClr val="bg1"/>
              </a:solidFill>
            </a:rPr>
            <a:t> porodní asistentky (</a:t>
          </a:r>
          <a:r>
            <a:rPr lang="cs-CZ" sz="1800" b="1" kern="1200" dirty="0">
              <a:solidFill>
                <a:schemeClr val="bg1"/>
              </a:solidFill>
            </a:rPr>
            <a:t>PA</a:t>
          </a:r>
          <a:r>
            <a:rPr lang="cs-CZ" sz="1800" kern="1200" dirty="0">
              <a:solidFill>
                <a:schemeClr val="bg1"/>
              </a:solidFill>
            </a:rPr>
            <a:t>)</a:t>
          </a:r>
          <a:endParaRPr lang="cs-CZ" sz="1800" b="0" kern="1200" dirty="0">
            <a:solidFill>
              <a:schemeClr val="bg1"/>
            </a:solidFill>
          </a:endParaRPr>
        </a:p>
      </dsp:txBody>
      <dsp:txXfrm>
        <a:off x="3732265" y="2782111"/>
        <a:ext cx="1269564" cy="1269564"/>
      </dsp:txXfrm>
    </dsp:sp>
    <dsp:sp modelId="{548E0966-EC25-4368-9D82-7F9A4567D288}">
      <dsp:nvSpPr>
        <dsp:cNvPr id="0" name=""/>
        <dsp:cNvSpPr/>
      </dsp:nvSpPr>
      <dsp:spPr>
        <a:xfrm rot="16200000">
          <a:off x="4176416" y="1865059"/>
          <a:ext cx="381263" cy="61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4233606" y="2044339"/>
        <a:ext cx="266884" cy="366268"/>
      </dsp:txXfrm>
    </dsp:sp>
    <dsp:sp modelId="{D8FA88B0-560E-479E-945D-C73E6459BA82}">
      <dsp:nvSpPr>
        <dsp:cNvPr id="0" name=""/>
        <dsp:cNvSpPr/>
      </dsp:nvSpPr>
      <dsp:spPr>
        <a:xfrm>
          <a:off x="3469329" y="4374"/>
          <a:ext cx="1795436" cy="1795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Nevyužití </a:t>
          </a:r>
          <a:r>
            <a:rPr lang="cs-CZ" sz="1800" b="1" kern="1200" dirty="0"/>
            <a:t>plného pracovního potenciálu </a:t>
          </a:r>
          <a:r>
            <a:rPr lang="cs-CZ" sz="1800" b="0" kern="1200" dirty="0"/>
            <a:t>PA</a:t>
          </a:r>
          <a:endParaRPr lang="cs-CZ" sz="1800" b="1" kern="1200" dirty="0"/>
        </a:p>
      </dsp:txBody>
      <dsp:txXfrm>
        <a:off x="3732265" y="267310"/>
        <a:ext cx="1269564" cy="1269564"/>
      </dsp:txXfrm>
    </dsp:sp>
    <dsp:sp modelId="{AC98732E-5338-46DE-A6F9-2961A479E7E8}">
      <dsp:nvSpPr>
        <dsp:cNvPr id="0" name=""/>
        <dsp:cNvSpPr/>
      </dsp:nvSpPr>
      <dsp:spPr>
        <a:xfrm rot="20520000">
          <a:off x="5362013" y="2726446"/>
          <a:ext cx="381263" cy="61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5364812" y="2866209"/>
        <a:ext cx="266884" cy="366268"/>
      </dsp:txXfrm>
    </dsp:sp>
    <dsp:sp modelId="{B4FE9FFA-3083-456D-BA36-F456FC19FA21}">
      <dsp:nvSpPr>
        <dsp:cNvPr id="0" name=""/>
        <dsp:cNvSpPr/>
      </dsp:nvSpPr>
      <dsp:spPr>
        <a:xfrm>
          <a:off x="5861047" y="1742059"/>
          <a:ext cx="1795436" cy="1795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Šedá zóna práce </a:t>
          </a:r>
          <a:r>
            <a:rPr lang="cs-CZ" sz="1600" b="0" kern="1200" dirty="0"/>
            <a:t>komunitních PA</a:t>
          </a:r>
          <a:endParaRPr lang="cs-CZ" sz="1600" b="1" kern="1200" dirty="0"/>
        </a:p>
      </dsp:txBody>
      <dsp:txXfrm>
        <a:off x="6123983" y="2004995"/>
        <a:ext cx="1269564" cy="1269564"/>
      </dsp:txXfrm>
    </dsp:sp>
    <dsp:sp modelId="{EC3CA594-A635-4103-8E9F-A4F8203A72FC}">
      <dsp:nvSpPr>
        <dsp:cNvPr id="0" name=""/>
        <dsp:cNvSpPr/>
      </dsp:nvSpPr>
      <dsp:spPr>
        <a:xfrm rot="3240000">
          <a:off x="4909155" y="4120198"/>
          <a:ext cx="381263" cy="61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4932729" y="4196021"/>
        <a:ext cx="266884" cy="366268"/>
      </dsp:txXfrm>
    </dsp:sp>
    <dsp:sp modelId="{2267BCDF-2C21-49CC-BBD1-0A2DC8BA172A}">
      <dsp:nvSpPr>
        <dsp:cNvPr id="0" name=""/>
        <dsp:cNvSpPr/>
      </dsp:nvSpPr>
      <dsp:spPr>
        <a:xfrm>
          <a:off x="4947492" y="4553692"/>
          <a:ext cx="1795436" cy="1795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Neasistované porody </a:t>
          </a:r>
          <a:r>
            <a:rPr lang="cs-CZ" sz="1600" b="0" kern="1200" dirty="0"/>
            <a:t>doma</a:t>
          </a:r>
          <a:endParaRPr lang="cs-CZ" sz="1600" b="1" kern="1200" dirty="0"/>
        </a:p>
      </dsp:txBody>
      <dsp:txXfrm>
        <a:off x="5210428" y="4816628"/>
        <a:ext cx="1269564" cy="1269564"/>
      </dsp:txXfrm>
    </dsp:sp>
    <dsp:sp modelId="{4677ECAA-6FCE-4A7F-820B-BF4A07BD966C}">
      <dsp:nvSpPr>
        <dsp:cNvPr id="0" name=""/>
        <dsp:cNvSpPr/>
      </dsp:nvSpPr>
      <dsp:spPr>
        <a:xfrm rot="7560000">
          <a:off x="3443677" y="4120198"/>
          <a:ext cx="381263" cy="61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10800000">
        <a:off x="3534482" y="4196021"/>
        <a:ext cx="266884" cy="366268"/>
      </dsp:txXfrm>
    </dsp:sp>
    <dsp:sp modelId="{8DB8D3F7-6DA7-4EDE-94D4-08135F87FE59}">
      <dsp:nvSpPr>
        <dsp:cNvPr id="0" name=""/>
        <dsp:cNvSpPr/>
      </dsp:nvSpPr>
      <dsp:spPr>
        <a:xfrm>
          <a:off x="1991166" y="4553692"/>
          <a:ext cx="1795436" cy="1795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Stres pro pracovníky ZZS </a:t>
          </a:r>
          <a:r>
            <a:rPr lang="cs-CZ" sz="1600" b="0" kern="1200" dirty="0"/>
            <a:t>při nutném zásahu</a:t>
          </a:r>
          <a:endParaRPr lang="cs-CZ" sz="1600" b="1" kern="1200" dirty="0"/>
        </a:p>
      </dsp:txBody>
      <dsp:txXfrm>
        <a:off x="2254102" y="4816628"/>
        <a:ext cx="1269564" cy="1269564"/>
      </dsp:txXfrm>
    </dsp:sp>
    <dsp:sp modelId="{3B4223E6-B307-4FCF-B45D-1C6F409F22DC}">
      <dsp:nvSpPr>
        <dsp:cNvPr id="0" name=""/>
        <dsp:cNvSpPr/>
      </dsp:nvSpPr>
      <dsp:spPr>
        <a:xfrm rot="11880000">
          <a:off x="2990819" y="2726446"/>
          <a:ext cx="381263" cy="6104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10800000">
        <a:off x="3102399" y="2866209"/>
        <a:ext cx="266884" cy="366268"/>
      </dsp:txXfrm>
    </dsp:sp>
    <dsp:sp modelId="{E3108FB3-83C0-42F1-8703-E99B29BBC531}">
      <dsp:nvSpPr>
        <dsp:cNvPr id="0" name=""/>
        <dsp:cNvSpPr/>
      </dsp:nvSpPr>
      <dsp:spPr>
        <a:xfrm>
          <a:off x="1077611" y="1742059"/>
          <a:ext cx="1795436" cy="17954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Nebezpečí a stres </a:t>
          </a:r>
          <a:r>
            <a:rPr lang="cs-CZ" sz="1600" b="0" kern="1200" dirty="0"/>
            <a:t>pro rodící ženy a jejich děti</a:t>
          </a:r>
          <a:endParaRPr lang="cs-CZ" sz="1600" b="1" kern="1200" dirty="0"/>
        </a:p>
      </dsp:txBody>
      <dsp:txXfrm>
        <a:off x="1340547" y="2004995"/>
        <a:ext cx="1269564" cy="1269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2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1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2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2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2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7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9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0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r="2079" b="9208"/>
          <a:stretch/>
        </p:blipFill>
        <p:spPr>
          <a:xfrm>
            <a:off x="2816109" y="262368"/>
            <a:ext cx="6338677" cy="5334391"/>
          </a:xfrm>
          <a:prstGeom prst="rect">
            <a:avLst/>
          </a:prstGeom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0" y="5785945"/>
            <a:ext cx="12192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+mj-lt"/>
              </a:rPr>
              <a:t>Porodní dům U Čápa, o.p.s.</a:t>
            </a:r>
            <a:br>
              <a:rPr lang="cs-CZ" sz="2400" b="1" dirty="0">
                <a:latin typeface="+mj-lt"/>
              </a:rPr>
            </a:br>
            <a:r>
              <a:rPr lang="cs-CZ" sz="2400" b="1" dirty="0">
                <a:latin typeface="+mj-lt"/>
              </a:rPr>
              <a:t>Zuzana </a:t>
            </a:r>
            <a:r>
              <a:rPr lang="cs-CZ" sz="2400" b="1" dirty="0" err="1">
                <a:latin typeface="+mj-lt"/>
              </a:rPr>
              <a:t>Štromerová</a:t>
            </a:r>
            <a:r>
              <a:rPr lang="cs-CZ" sz="2400" b="1" dirty="0">
                <a:latin typeface="+mj-lt"/>
              </a:rPr>
              <a:t>, </a:t>
            </a:r>
            <a:r>
              <a:rPr lang="cs-CZ" sz="2400" b="1" dirty="0" err="1">
                <a:latin typeface="+mj-lt"/>
              </a:rPr>
              <a:t>BSc</a:t>
            </a:r>
            <a:r>
              <a:rPr lang="cs-CZ" sz="2400" b="1" dirty="0">
                <a:latin typeface="+mj-lt"/>
              </a:rPr>
              <a:t> &amp; Milena Dvořáková, </a:t>
            </a:r>
            <a:r>
              <a:rPr lang="cs-CZ" sz="2400" b="1" dirty="0" err="1">
                <a:latin typeface="+mj-lt"/>
              </a:rPr>
              <a:t>BSc</a:t>
            </a:r>
            <a:endParaRPr lang="cs-CZ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07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B535481-F440-4A9D-8E63-15362D38BAF1}"/>
              </a:ext>
            </a:extLst>
          </p:cNvPr>
          <p:cNvSpPr txBox="1">
            <a:spLocks/>
          </p:cNvSpPr>
          <p:nvPr/>
        </p:nvSpPr>
        <p:spPr>
          <a:xfrm>
            <a:off x="346841" y="725215"/>
            <a:ext cx="11461531" cy="1070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Optimální rozdělení úloh a spolupráce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09CBAA-2C0A-44B9-A2E0-E7344C5FCE81}"/>
              </a:ext>
            </a:extLst>
          </p:cNvPr>
          <p:cNvSpPr txBox="1">
            <a:spLocks/>
          </p:cNvSpPr>
          <p:nvPr/>
        </p:nvSpPr>
        <p:spPr>
          <a:xfrm>
            <a:off x="383628" y="1796500"/>
            <a:ext cx="11424744" cy="4147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/>
              <a:t>Zdravá těhotná a rodící žena –</a:t>
            </a:r>
            <a:r>
              <a:rPr lang="cs-CZ" sz="3200" dirty="0">
                <a:solidFill>
                  <a:srgbClr val="00B050"/>
                </a:solidFill>
              </a:rPr>
              <a:t> samostatná péče porodní asistentky</a:t>
            </a:r>
          </a:p>
          <a:p>
            <a:pPr marL="0" indent="0">
              <a:buNone/>
            </a:pPr>
            <a:endParaRPr lang="cs-CZ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sz="3200" dirty="0"/>
              <a:t>Nemocná těhotná a rodící žena –</a:t>
            </a:r>
            <a:r>
              <a:rPr lang="cs-CZ" sz="3200" dirty="0">
                <a:solidFill>
                  <a:srgbClr val="C00000"/>
                </a:solidFill>
              </a:rPr>
              <a:t> péče lékaře</a:t>
            </a:r>
          </a:p>
          <a:p>
            <a:pPr marL="0" indent="0">
              <a:buNone/>
            </a:pPr>
            <a:endParaRPr lang="cs-CZ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3200" dirty="0"/>
              <a:t>Suspektní stav – </a:t>
            </a:r>
            <a:r>
              <a:rPr lang="cs-CZ" sz="3200" dirty="0">
                <a:solidFill>
                  <a:srgbClr val="00B050"/>
                </a:solidFill>
              </a:rPr>
              <a:t>porodní asistentka konzultuje </a:t>
            </a:r>
            <a:r>
              <a:rPr lang="cs-CZ" sz="3200" dirty="0">
                <a:solidFill>
                  <a:srgbClr val="C00000"/>
                </a:solidFill>
              </a:rPr>
              <a:t>lékaře. Ten rozhodne, kterou cestou daná žena půjde.</a:t>
            </a:r>
          </a:p>
          <a:p>
            <a:pPr marL="0" indent="0">
              <a:buNone/>
            </a:pPr>
            <a:r>
              <a:rPr lang="cs-CZ" sz="3200" b="1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8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3E70E8A-FCFF-4144-AE70-21FB48EB5267}"/>
              </a:ext>
            </a:extLst>
          </p:cNvPr>
          <p:cNvSpPr txBox="1">
            <a:spLocks/>
          </p:cNvSpPr>
          <p:nvPr/>
        </p:nvSpPr>
        <p:spPr>
          <a:xfrm>
            <a:off x="565620" y="688958"/>
            <a:ext cx="10364451" cy="95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Základní vliv prostředí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E10C4B72-7BF4-467F-8BD8-F7697C2784F2}"/>
              </a:ext>
            </a:extLst>
          </p:cNvPr>
          <p:cNvSpPr txBox="1">
            <a:spLocks/>
          </p:cNvSpPr>
          <p:nvPr/>
        </p:nvSpPr>
        <p:spPr>
          <a:xfrm>
            <a:off x="565620" y="1682859"/>
            <a:ext cx="5149381" cy="4189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"/>
              </a:spcAft>
              <a:buNone/>
            </a:pPr>
            <a:r>
              <a:rPr lang="cs-CZ" dirty="0">
                <a:solidFill>
                  <a:srgbClr val="00B050"/>
                </a:solidFill>
              </a:rPr>
              <a:t>Doma jsou „domácími“ </a:t>
            </a:r>
            <a:r>
              <a:rPr lang="cs-CZ" b="1" dirty="0">
                <a:solidFill>
                  <a:srgbClr val="00B050"/>
                </a:solidFill>
              </a:rPr>
              <a:t>rodiče</a:t>
            </a:r>
          </a:p>
          <a:p>
            <a:pPr marL="0" indent="0">
              <a:buNone/>
            </a:pPr>
            <a:endParaRPr lang="cs-CZ" b="1" dirty="0">
              <a:solidFill>
                <a:srgbClr val="00B05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dirty="0"/>
              <a:t>Mají tam své zázemí, soukromí a svou mikroflóru. Cítí se tam bezpečně.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Porodní asistentka je </a:t>
            </a:r>
            <a:r>
              <a:rPr lang="cs-CZ" b="1" dirty="0"/>
              <a:t>návštěva.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spcBef>
                <a:spcPts val="600"/>
              </a:spcBef>
              <a:buNone/>
            </a:pPr>
            <a:r>
              <a:rPr lang="cs-CZ" dirty="0"/>
              <a:t>Informace podává formou </a:t>
            </a:r>
            <a:r>
              <a:rPr lang="cs-CZ" b="1" dirty="0"/>
              <a:t>rady a doporučení</a:t>
            </a:r>
          </a:p>
          <a:p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0C8EF3D5-F08A-4F56-A081-BC55FF5DE2D8}"/>
              </a:ext>
            </a:extLst>
          </p:cNvPr>
          <p:cNvSpPr txBox="1">
            <a:spLocks/>
          </p:cNvSpPr>
          <p:nvPr/>
        </p:nvSpPr>
        <p:spPr>
          <a:xfrm>
            <a:off x="6248400" y="1682859"/>
            <a:ext cx="5377980" cy="41503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000" dirty="0">
                <a:solidFill>
                  <a:srgbClr val="C00000"/>
                </a:solidFill>
              </a:rPr>
              <a:t>V porodnici jsou „domácími“ </a:t>
            </a:r>
            <a:r>
              <a:rPr lang="cs-CZ" sz="3000" b="1" dirty="0">
                <a:solidFill>
                  <a:srgbClr val="C00000"/>
                </a:solidFill>
              </a:rPr>
              <a:t>zdravotníci</a:t>
            </a:r>
          </a:p>
          <a:p>
            <a:pPr marL="0" indent="0">
              <a:buNone/>
            </a:pPr>
            <a:endParaRPr lang="cs-CZ" sz="30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3000" dirty="0"/>
              <a:t>Mají tam své zázemí, nemocniční mikroflóru a místnost, kam rodiče nechodí.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000" i="1" dirty="0"/>
          </a:p>
          <a:p>
            <a:pPr marL="0" indent="0">
              <a:buNone/>
            </a:pPr>
            <a:r>
              <a:rPr lang="cs-CZ" sz="3000" b="1" dirty="0"/>
              <a:t>Rodiče</a:t>
            </a:r>
            <a:r>
              <a:rPr lang="cs-CZ" sz="3000" dirty="0"/>
              <a:t> přicházejí jako návštěva. </a:t>
            </a:r>
          </a:p>
          <a:p>
            <a:pPr marL="0" indent="0">
              <a:buNone/>
            </a:pPr>
            <a:endParaRPr lang="cs-CZ" sz="3000" b="1" i="1" dirty="0"/>
          </a:p>
          <a:p>
            <a:pPr marL="0" indent="0">
              <a:buNone/>
            </a:pPr>
            <a:r>
              <a:rPr lang="cs-CZ" sz="3000" dirty="0"/>
              <a:t>Informace  jsou podávány formou </a:t>
            </a:r>
            <a:r>
              <a:rPr lang="cs-CZ" sz="3000" b="1" dirty="0"/>
              <a:t>poučení nebo oznámení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25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4C72565-69ED-4425-B843-DDE1A3603E25}"/>
              </a:ext>
            </a:extLst>
          </p:cNvPr>
          <p:cNvSpPr txBox="1">
            <a:spLocks/>
          </p:cNvSpPr>
          <p:nvPr/>
        </p:nvSpPr>
        <p:spPr>
          <a:xfrm>
            <a:off x="1868870" y="688129"/>
            <a:ext cx="7711309" cy="100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Vize projektu </a:t>
            </a:r>
            <a:r>
              <a:rPr lang="cs-CZ" sz="4800" b="1" dirty="0" err="1">
                <a:solidFill>
                  <a:srgbClr val="800000"/>
                </a:solidFill>
              </a:rPr>
              <a:t>PorodNICE</a:t>
            </a:r>
            <a:r>
              <a:rPr lang="cs-CZ" sz="4800" b="1" dirty="0">
                <a:solidFill>
                  <a:srgbClr val="800000"/>
                </a:solidFill>
              </a:rPr>
              <a:t> 5P</a:t>
            </a:r>
          </a:p>
        </p:txBody>
      </p:sp>
      <p:pic>
        <p:nvPicPr>
          <p:cNvPr id="10" name="Picture 4" descr="VÃ½sledek obrÃ¡zku pro obrÃ¡zek pro pÅirozenÃ½ porod">
            <a:extLst>
              <a:ext uri="{FF2B5EF4-FFF2-40B4-BE49-F238E27FC236}">
                <a16:creationId xmlns:a16="http://schemas.microsoft.com/office/drawing/2014/main" id="{6347FABB-8FC7-4387-8BAF-47E4FAF0A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1"/>
          <a:stretch/>
        </p:blipFill>
        <p:spPr bwMode="auto">
          <a:xfrm>
            <a:off x="1065136" y="1825624"/>
            <a:ext cx="3655631" cy="3352030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8BBFF384-333A-4CEE-957A-AA96C548101B}"/>
              </a:ext>
            </a:extLst>
          </p:cNvPr>
          <p:cNvSpPr txBox="1">
            <a:spLocks/>
          </p:cNvSpPr>
          <p:nvPr/>
        </p:nvSpPr>
        <p:spPr>
          <a:xfrm>
            <a:off x="5276501" y="1825624"/>
            <a:ext cx="6359764" cy="421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Převést bezpečné a ověřené postupy </a:t>
            </a:r>
          </a:p>
          <a:p>
            <a:pPr marL="0" indent="0">
              <a:buNone/>
            </a:pPr>
            <a:r>
              <a:rPr lang="cs-CZ" sz="3200" dirty="0"/>
              <a:t>používané porodními asistentkami při zdravých přirozených porodech v domácím prostředí </a:t>
            </a:r>
          </a:p>
          <a:p>
            <a:pPr marL="0" indent="0">
              <a:buNone/>
            </a:pPr>
            <a:r>
              <a:rPr lang="cs-CZ" sz="3200" b="1" dirty="0"/>
              <a:t>do porodnic.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9475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C3B29B2-76E7-45C9-97FF-3FECDE9E0327}"/>
              </a:ext>
            </a:extLst>
          </p:cNvPr>
          <p:cNvSpPr txBox="1">
            <a:spLocks/>
          </p:cNvSpPr>
          <p:nvPr/>
        </p:nvSpPr>
        <p:spPr>
          <a:xfrm>
            <a:off x="354724" y="343071"/>
            <a:ext cx="11634952" cy="1143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Cíle</a:t>
            </a:r>
            <a:r>
              <a:rPr lang="en-US" sz="4800" b="1" dirty="0">
                <a:solidFill>
                  <a:srgbClr val="800000"/>
                </a:solidFill>
              </a:rPr>
              <a:t> </a:t>
            </a:r>
            <a:r>
              <a:rPr lang="en-US" sz="4800" b="1" dirty="0" err="1">
                <a:solidFill>
                  <a:srgbClr val="800000"/>
                </a:solidFill>
              </a:rPr>
              <a:t>projektu</a:t>
            </a:r>
            <a:endParaRPr lang="en-US" sz="4800" dirty="0">
              <a:solidFill>
                <a:srgbClr val="800000"/>
              </a:solidFill>
            </a:endParaRPr>
          </a:p>
        </p:txBody>
      </p:sp>
      <p:sp>
        <p:nvSpPr>
          <p:cNvPr id="7" name="Zástupný text 3">
            <a:extLst>
              <a:ext uri="{FF2B5EF4-FFF2-40B4-BE49-F238E27FC236}">
                <a16:creationId xmlns:a16="http://schemas.microsoft.com/office/drawing/2014/main" id="{E4ECDF44-7F4D-475E-B47B-308E9344E776}"/>
              </a:ext>
            </a:extLst>
          </p:cNvPr>
          <p:cNvSpPr txBox="1">
            <a:spLocks/>
          </p:cNvSpPr>
          <p:nvPr/>
        </p:nvSpPr>
        <p:spPr>
          <a:xfrm>
            <a:off x="713457" y="1458743"/>
            <a:ext cx="6191840" cy="4232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cs-CZ" sz="3200" b="1" dirty="0"/>
              <a:t>Rozšířit nabídku a zvýšit kvalitu péče</a:t>
            </a:r>
            <a:r>
              <a:rPr lang="cs-CZ" sz="3200" dirty="0"/>
              <a:t> nabízenou porodnicemi</a:t>
            </a:r>
          </a:p>
          <a:p>
            <a:pPr marL="0" indent="0">
              <a:buNone/>
            </a:pPr>
            <a:br>
              <a:rPr lang="cs-CZ" sz="3200" dirty="0"/>
            </a:br>
            <a:r>
              <a:rPr lang="cs-CZ" sz="3200" b="1" dirty="0"/>
              <a:t>Odlehčit přetíženým porodnicím </a:t>
            </a:r>
            <a:r>
              <a:rPr lang="cs-CZ" sz="3200" dirty="0"/>
              <a:t>diferenciací péče a využitím plného pracovního potenciálu  porodních asistentek</a:t>
            </a:r>
          </a:p>
          <a:p>
            <a:endParaRPr lang="cs-CZ" sz="32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3200" dirty="0"/>
          </a:p>
        </p:txBody>
      </p:sp>
      <p:pic>
        <p:nvPicPr>
          <p:cNvPr id="8" name="Zástupný symbol obrázku 9" descr="Obsah obrázku interiér, stůl, plavidlo, vsedě&#10;&#10;Popis byl vytvořen automaticky">
            <a:extLst>
              <a:ext uri="{FF2B5EF4-FFF2-40B4-BE49-F238E27FC236}">
                <a16:creationId xmlns:a16="http://schemas.microsoft.com/office/drawing/2014/main" id="{29143FFC-C8CD-43B7-86EB-9FC5388E1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4" r="18544"/>
          <a:stretch/>
        </p:blipFill>
        <p:spPr>
          <a:xfrm>
            <a:off x="7260021" y="1508815"/>
            <a:ext cx="3733865" cy="393105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799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C3B29B2-76E7-45C9-97FF-3FECDE9E0327}"/>
              </a:ext>
            </a:extLst>
          </p:cNvPr>
          <p:cNvSpPr txBox="1">
            <a:spLocks/>
          </p:cNvSpPr>
          <p:nvPr/>
        </p:nvSpPr>
        <p:spPr>
          <a:xfrm>
            <a:off x="121668" y="431860"/>
            <a:ext cx="11619185" cy="1192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Cíle</a:t>
            </a:r>
            <a:r>
              <a:rPr lang="en-US" sz="4800" b="1" dirty="0">
                <a:solidFill>
                  <a:srgbClr val="800000"/>
                </a:solidFill>
              </a:rPr>
              <a:t> </a:t>
            </a:r>
            <a:r>
              <a:rPr lang="en-US" sz="4800" b="1" dirty="0" err="1">
                <a:solidFill>
                  <a:srgbClr val="800000"/>
                </a:solidFill>
              </a:rPr>
              <a:t>projektu</a:t>
            </a:r>
            <a:endParaRPr lang="en-US" sz="4800" dirty="0">
              <a:solidFill>
                <a:srgbClr val="80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F1048F-7BE9-4E9A-A9EA-2F5A71F94A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929" y="1757423"/>
            <a:ext cx="4324271" cy="370479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EEE9F56-053A-4C66-ABE2-C2BE09553229}"/>
              </a:ext>
            </a:extLst>
          </p:cNvPr>
          <p:cNvSpPr txBox="1">
            <a:spLocks/>
          </p:cNvSpPr>
          <p:nvPr/>
        </p:nvSpPr>
        <p:spPr>
          <a:xfrm>
            <a:off x="347726" y="1370027"/>
            <a:ext cx="6385832" cy="5262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br>
              <a:rPr lang="cs-CZ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sz="3200" b="1" dirty="0"/>
              <a:t>Nabídnout </a:t>
            </a:r>
            <a:r>
              <a:rPr lang="cs-CZ" sz="3200" dirty="0"/>
              <a:t>rodičům </a:t>
            </a:r>
            <a:r>
              <a:rPr lang="cs-CZ" sz="3200" b="1" dirty="0"/>
              <a:t>informovaný výběr </a:t>
            </a:r>
            <a:r>
              <a:rPr lang="cs-CZ" sz="3200" dirty="0"/>
              <a:t>bezpečné a „uživatelsky příjemné“ porodnické péče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cs-CZ" sz="3200" dirty="0"/>
            </a:br>
            <a:r>
              <a:rPr lang="cs-CZ" sz="3200" b="1" dirty="0"/>
              <a:t>Posílit</a:t>
            </a:r>
            <a:r>
              <a:rPr lang="cs-CZ" sz="3200" dirty="0"/>
              <a:t> rodičovství a </a:t>
            </a:r>
            <a:r>
              <a:rPr lang="cs-CZ" sz="3200" b="1" dirty="0"/>
              <a:t>rodinu</a:t>
            </a:r>
            <a:endParaRPr lang="cs-CZ" sz="3200" dirty="0"/>
          </a:p>
          <a:p>
            <a:pPr marL="0" indent="0">
              <a:lnSpc>
                <a:spcPct val="100000"/>
              </a:lnSpc>
              <a:buNone/>
            </a:pPr>
            <a:br>
              <a:rPr lang="cs-CZ" sz="3200" dirty="0"/>
            </a:br>
            <a:r>
              <a:rPr lang="cs-CZ" sz="3200" b="1" dirty="0"/>
              <a:t>Posílit profesi porodní asistence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70889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06BEDBF-3953-420D-A099-FC2D9C59290C}"/>
              </a:ext>
            </a:extLst>
          </p:cNvPr>
          <p:cNvSpPr txBox="1">
            <a:spLocks/>
          </p:cNvSpPr>
          <p:nvPr/>
        </p:nvSpPr>
        <p:spPr>
          <a:xfrm>
            <a:off x="296917" y="500064"/>
            <a:ext cx="11445765" cy="1123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Hlavní znaky pokoje 5P</a:t>
            </a:r>
            <a:endParaRPr lang="en-US" sz="4800" b="1" dirty="0">
              <a:solidFill>
                <a:srgbClr val="800000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F962E024-DA2B-474A-BB1B-71CFFC4FA68A}"/>
              </a:ext>
            </a:extLst>
          </p:cNvPr>
          <p:cNvSpPr txBox="1">
            <a:spLocks/>
          </p:cNvSpPr>
          <p:nvPr/>
        </p:nvSpPr>
        <p:spPr>
          <a:xfrm>
            <a:off x="439807" y="1292445"/>
            <a:ext cx="11302875" cy="436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>
                <a:solidFill>
                  <a:srgbClr val="00B050"/>
                </a:solidFill>
              </a:rPr>
              <a:t>Vybavením </a:t>
            </a:r>
            <a:r>
              <a:rPr lang="cs-CZ" b="1" dirty="0">
                <a:solidFill>
                  <a:srgbClr val="00B050"/>
                </a:solidFill>
              </a:rPr>
              <a:t>nepřipomíná</a:t>
            </a:r>
            <a:r>
              <a:rPr lang="cs-CZ" dirty="0">
                <a:solidFill>
                  <a:srgbClr val="00B050"/>
                </a:solidFill>
              </a:rPr>
              <a:t> nemocnici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00B050"/>
                </a:solidFill>
              </a:rPr>
              <a:t>Podporuje</a:t>
            </a:r>
            <a:r>
              <a:rPr lang="cs-CZ" dirty="0">
                <a:solidFill>
                  <a:srgbClr val="00B050"/>
                </a:solidFill>
              </a:rPr>
              <a:t> přirozené chování rodiny a </a:t>
            </a:r>
            <a:r>
              <a:rPr lang="cs-CZ" b="1" dirty="0">
                <a:solidFill>
                  <a:srgbClr val="00B050"/>
                </a:solidFill>
              </a:rPr>
              <a:t>přirozený porod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0B050"/>
                </a:solidFill>
              </a:rPr>
              <a:t>Rodina zůstává stále </a:t>
            </a:r>
            <a:r>
              <a:rPr lang="cs-CZ" b="1" dirty="0">
                <a:solidFill>
                  <a:srgbClr val="00B050"/>
                </a:solidFill>
              </a:rPr>
              <a:t>spolu</a:t>
            </a:r>
            <a:r>
              <a:rPr lang="cs-CZ" dirty="0">
                <a:solidFill>
                  <a:srgbClr val="00B050"/>
                </a:solidFill>
              </a:rPr>
              <a:t>, může se uvolnit „</a:t>
            </a:r>
            <a:r>
              <a:rPr lang="cs-CZ" b="1" dirty="0">
                <a:solidFill>
                  <a:srgbClr val="00B050"/>
                </a:solidFill>
              </a:rPr>
              <a:t>jako doma</a:t>
            </a:r>
            <a:r>
              <a:rPr lang="cs-CZ" dirty="0">
                <a:solidFill>
                  <a:srgbClr val="00B050"/>
                </a:solidFill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00B050"/>
                </a:solidFill>
              </a:rPr>
              <a:t>Porodní asistentka je hlavním poskytovatelem péče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0B050"/>
                </a:solidFill>
              </a:rPr>
              <a:t>Možné </a:t>
            </a:r>
            <a:r>
              <a:rPr lang="cs-CZ" b="1" dirty="0">
                <a:solidFill>
                  <a:srgbClr val="00B050"/>
                </a:solidFill>
              </a:rPr>
              <a:t>místo praktického výcviku </a:t>
            </a:r>
            <a:r>
              <a:rPr lang="cs-CZ" dirty="0">
                <a:solidFill>
                  <a:srgbClr val="00B050"/>
                </a:solidFill>
              </a:rPr>
              <a:t>v přirozeném porodu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00B050"/>
                </a:solidFill>
              </a:rPr>
              <a:t>Standardní nabídka </a:t>
            </a:r>
            <a:r>
              <a:rPr lang="cs-CZ" dirty="0">
                <a:solidFill>
                  <a:srgbClr val="00B050"/>
                </a:solidFill>
              </a:rPr>
              <a:t>(hrazena z VZP)</a:t>
            </a:r>
          </a:p>
          <a:p>
            <a:pPr marL="0"/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52650" y="5791637"/>
            <a:ext cx="206922" cy="183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38200" y="5791637"/>
            <a:ext cx="202324" cy="183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0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4">
            <a:extLst>
              <a:ext uri="{FF2B5EF4-FFF2-40B4-BE49-F238E27FC236}">
                <a16:creationId xmlns:a16="http://schemas.microsoft.com/office/drawing/2014/main" id="{3D56734D-5113-4CB2-8F09-E88B5B0E0549}"/>
              </a:ext>
            </a:extLst>
          </p:cNvPr>
          <p:cNvSpPr txBox="1">
            <a:spLocks/>
          </p:cNvSpPr>
          <p:nvPr/>
        </p:nvSpPr>
        <p:spPr>
          <a:xfrm>
            <a:off x="204952" y="569968"/>
            <a:ext cx="12689896" cy="123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300" b="1" dirty="0">
                <a:solidFill>
                  <a:srgbClr val="800000"/>
                </a:solidFill>
              </a:rPr>
              <a:t>Co může jako pokoj 5P vypadat, ale </a:t>
            </a:r>
            <a:r>
              <a:rPr lang="cs-CZ" sz="4300" b="1" u="sng" dirty="0">
                <a:solidFill>
                  <a:srgbClr val="800000"/>
                </a:solidFill>
              </a:rPr>
              <a:t>není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AFADA2C2-9160-4D4E-AFAD-51B48CBB0131}"/>
              </a:ext>
            </a:extLst>
          </p:cNvPr>
          <p:cNvSpPr txBox="1">
            <a:spLocks/>
          </p:cNvSpPr>
          <p:nvPr/>
        </p:nvSpPr>
        <p:spPr>
          <a:xfrm>
            <a:off x="522919" y="1690689"/>
            <a:ext cx="11316983" cy="428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>
                <a:solidFill>
                  <a:srgbClr val="C00000"/>
                </a:solidFill>
              </a:rPr>
              <a:t>Moderní, barevný, </a:t>
            </a:r>
            <a:r>
              <a:rPr lang="cs-CZ" sz="3000" b="1" dirty="0">
                <a:solidFill>
                  <a:srgbClr val="C00000"/>
                </a:solidFill>
              </a:rPr>
              <a:t>plně technicky vybavený pokoj</a:t>
            </a:r>
          </a:p>
          <a:p>
            <a:r>
              <a:rPr lang="cs-CZ" sz="3000" dirty="0">
                <a:solidFill>
                  <a:srgbClr val="C00000"/>
                </a:solidFill>
              </a:rPr>
              <a:t>Přirozený průběh porodu je </a:t>
            </a:r>
            <a:r>
              <a:rPr lang="cs-CZ" sz="3000" b="1" dirty="0">
                <a:solidFill>
                  <a:srgbClr val="C00000"/>
                </a:solidFill>
              </a:rPr>
              <a:t>rušen</a:t>
            </a:r>
            <a:r>
              <a:rPr lang="cs-CZ" sz="3000" dirty="0">
                <a:solidFill>
                  <a:srgbClr val="C00000"/>
                </a:solidFill>
              </a:rPr>
              <a:t> rutinními postupy</a:t>
            </a:r>
          </a:p>
          <a:p>
            <a:r>
              <a:rPr lang="cs-CZ" sz="3000" dirty="0">
                <a:solidFill>
                  <a:srgbClr val="C00000"/>
                </a:solidFill>
              </a:rPr>
              <a:t>Rodina je </a:t>
            </a:r>
            <a:r>
              <a:rPr lang="cs-CZ" sz="3000" b="1" dirty="0">
                <a:solidFill>
                  <a:srgbClr val="C00000"/>
                </a:solidFill>
              </a:rPr>
              <a:t>separována</a:t>
            </a:r>
          </a:p>
          <a:p>
            <a:r>
              <a:rPr lang="cs-CZ" sz="3000" dirty="0">
                <a:solidFill>
                  <a:srgbClr val="C00000"/>
                </a:solidFill>
              </a:rPr>
              <a:t>Za všech okolností má </a:t>
            </a:r>
            <a:r>
              <a:rPr lang="cs-CZ" sz="3000" b="1" dirty="0">
                <a:solidFill>
                  <a:srgbClr val="C00000"/>
                </a:solidFill>
              </a:rPr>
              <a:t>rozhodující slovo lékař </a:t>
            </a:r>
            <a:r>
              <a:rPr lang="cs-CZ" sz="3000" dirty="0">
                <a:solidFill>
                  <a:srgbClr val="C00000"/>
                </a:solidFill>
              </a:rPr>
              <a:t>i u zcela fyziologických případů</a:t>
            </a:r>
          </a:p>
          <a:p>
            <a:r>
              <a:rPr lang="cs-CZ" sz="3000" dirty="0">
                <a:solidFill>
                  <a:srgbClr val="C00000"/>
                </a:solidFill>
              </a:rPr>
              <a:t>Využití pokoje je zpoplatněno jako </a:t>
            </a:r>
            <a:r>
              <a:rPr lang="cs-CZ" sz="3000" b="1" dirty="0">
                <a:solidFill>
                  <a:srgbClr val="C00000"/>
                </a:solidFill>
              </a:rPr>
              <a:t>nadstandard</a:t>
            </a:r>
          </a:p>
          <a:p>
            <a:r>
              <a:rPr lang="cs-CZ" sz="3000" b="1" dirty="0">
                <a:solidFill>
                  <a:srgbClr val="C00000"/>
                </a:solidFill>
              </a:rPr>
              <a:t>Porodní asistentka </a:t>
            </a:r>
            <a:r>
              <a:rPr lang="cs-CZ" sz="3000" dirty="0">
                <a:solidFill>
                  <a:srgbClr val="C00000"/>
                </a:solidFill>
              </a:rPr>
              <a:t>je převážně </a:t>
            </a:r>
            <a:r>
              <a:rPr lang="cs-CZ" sz="3000" b="1" dirty="0">
                <a:solidFill>
                  <a:srgbClr val="C00000"/>
                </a:solidFill>
              </a:rPr>
              <a:t>technickým a administrativním pracovníkem</a:t>
            </a:r>
          </a:p>
          <a:p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3265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0FB4BE1-CBCF-445E-B6A5-F548CBDBC92F}"/>
              </a:ext>
            </a:extLst>
          </p:cNvPr>
          <p:cNvSpPr txBox="1">
            <a:spLocks/>
          </p:cNvSpPr>
          <p:nvPr/>
        </p:nvSpPr>
        <p:spPr>
          <a:xfrm>
            <a:off x="294290" y="892917"/>
            <a:ext cx="11603420" cy="98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800000"/>
                </a:solidFill>
              </a:rPr>
              <a:t>Základní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předpoklady</a:t>
            </a:r>
            <a:r>
              <a:rPr lang="en-US" b="1" dirty="0">
                <a:solidFill>
                  <a:srgbClr val="800000"/>
                </a:solidFill>
              </a:rPr>
              <a:t> pro </a:t>
            </a:r>
            <a:r>
              <a:rPr lang="en-US" b="1" dirty="0" err="1">
                <a:solidFill>
                  <a:srgbClr val="800000"/>
                </a:solidFill>
              </a:rPr>
              <a:t>bezpečný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porod</a:t>
            </a:r>
            <a:r>
              <a:rPr lang="en-US" b="1" dirty="0">
                <a:solidFill>
                  <a:srgbClr val="800000"/>
                </a:solidFill>
              </a:rPr>
              <a:t> v </a:t>
            </a:r>
            <a:r>
              <a:rPr lang="en-US" b="1" dirty="0" err="1">
                <a:solidFill>
                  <a:srgbClr val="800000"/>
                </a:solidFill>
              </a:rPr>
              <a:t>pokojích</a:t>
            </a:r>
            <a:r>
              <a:rPr lang="en-US" b="1" dirty="0">
                <a:solidFill>
                  <a:srgbClr val="800000"/>
                </a:solidFill>
              </a:rPr>
              <a:t> 5P</a:t>
            </a:r>
            <a:br>
              <a:rPr lang="en-US" b="1" dirty="0">
                <a:solidFill>
                  <a:srgbClr val="800000"/>
                </a:solidFill>
              </a:rPr>
            </a:b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4CABBB1-1080-4E18-BACA-D65B46113049}"/>
              </a:ext>
            </a:extLst>
          </p:cNvPr>
          <p:cNvSpPr txBox="1">
            <a:spLocks/>
          </p:cNvSpPr>
          <p:nvPr/>
        </p:nvSpPr>
        <p:spPr>
          <a:xfrm>
            <a:off x="543909" y="1565225"/>
            <a:ext cx="6728409" cy="425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sz="3100" dirty="0"/>
              <a:t>Matka a dítě jsou v </a:t>
            </a:r>
            <a:r>
              <a:rPr lang="cs-CZ" sz="3100" b="1" dirty="0"/>
              <a:t>dobré kondici</a:t>
            </a:r>
          </a:p>
          <a:p>
            <a:pPr>
              <a:lnSpc>
                <a:spcPct val="110000"/>
              </a:lnSpc>
            </a:pPr>
            <a:r>
              <a:rPr lang="cs-CZ" sz="3100" b="1" dirty="0"/>
              <a:t>Jeden plod </a:t>
            </a:r>
            <a:r>
              <a:rPr lang="cs-CZ" sz="3100" dirty="0"/>
              <a:t>v poloze podélné hlavičkou nebo koncem pánevním</a:t>
            </a:r>
          </a:p>
          <a:p>
            <a:pPr>
              <a:lnSpc>
                <a:spcPct val="110000"/>
              </a:lnSpc>
            </a:pPr>
            <a:r>
              <a:rPr lang="cs-CZ" sz="3100" b="1" dirty="0"/>
              <a:t>TT 37 + 0 až 42 + 0</a:t>
            </a:r>
          </a:p>
          <a:p>
            <a:pPr>
              <a:lnSpc>
                <a:spcPct val="110000"/>
              </a:lnSpc>
            </a:pPr>
            <a:r>
              <a:rPr lang="cs-CZ" sz="3100" dirty="0"/>
              <a:t>Naléhající část je </a:t>
            </a:r>
            <a:r>
              <a:rPr lang="cs-CZ" sz="3100" b="1" dirty="0"/>
              <a:t>v pevném kontaktu</a:t>
            </a:r>
            <a:r>
              <a:rPr lang="cs-CZ" sz="3100" dirty="0"/>
              <a:t> s pánevním vchodem</a:t>
            </a:r>
          </a:p>
          <a:p>
            <a:pPr>
              <a:lnSpc>
                <a:spcPct val="110000"/>
              </a:lnSpc>
            </a:pPr>
            <a:r>
              <a:rPr lang="cs-CZ" sz="3100" dirty="0"/>
              <a:t>Žena prožívá </a:t>
            </a:r>
            <a:r>
              <a:rPr lang="cs-CZ" sz="3100" b="1" dirty="0"/>
              <a:t>účinné, silné kontrakce</a:t>
            </a:r>
          </a:p>
          <a:p>
            <a:pPr marL="0">
              <a:lnSpc>
                <a:spcPct val="110000"/>
              </a:lnSpc>
            </a:pPr>
            <a:endParaRPr lang="cs-CZ" sz="3100" dirty="0"/>
          </a:p>
        </p:txBody>
      </p:sp>
      <p:pic>
        <p:nvPicPr>
          <p:cNvPr id="8" name="Zástupný obsah 6" descr="Obsah obrázku interiér, patro, zeď, pohovka&#10;&#10;Popis byl vytvořen automaticky">
            <a:extLst>
              <a:ext uri="{FF2B5EF4-FFF2-40B4-BE49-F238E27FC236}">
                <a16:creationId xmlns:a16="http://schemas.microsoft.com/office/drawing/2014/main" id="{C4A45567-4871-41A5-B772-00E1496EC0A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1248" y="2014784"/>
            <a:ext cx="4081481" cy="3115273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Obdélník 8"/>
          <p:cNvSpPr/>
          <p:nvPr/>
        </p:nvSpPr>
        <p:spPr>
          <a:xfrm>
            <a:off x="838200" y="5817476"/>
            <a:ext cx="139262" cy="141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7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E8787D2-93B3-4D3E-A68C-67FE0DF0AC0B}"/>
              </a:ext>
            </a:extLst>
          </p:cNvPr>
          <p:cNvSpPr txBox="1">
            <a:spLocks/>
          </p:cNvSpPr>
          <p:nvPr/>
        </p:nvSpPr>
        <p:spPr>
          <a:xfrm>
            <a:off x="268014" y="365128"/>
            <a:ext cx="11751193" cy="117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Financování</a:t>
            </a:r>
            <a:r>
              <a:rPr lang="en-US" sz="4800" b="1" dirty="0">
                <a:solidFill>
                  <a:srgbClr val="800000"/>
                </a:solidFill>
              </a:rPr>
              <a:t> </a:t>
            </a:r>
            <a:r>
              <a:rPr lang="en-US" sz="4800" b="1" dirty="0" err="1">
                <a:solidFill>
                  <a:srgbClr val="800000"/>
                </a:solidFill>
              </a:rPr>
              <a:t>péče</a:t>
            </a:r>
            <a:endParaRPr lang="en-US" sz="4800" b="1" dirty="0">
              <a:solidFill>
                <a:srgbClr val="800000"/>
              </a:solidFill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0496323D-1C64-42FC-B925-7584BEFE5344}"/>
              </a:ext>
            </a:extLst>
          </p:cNvPr>
          <p:cNvSpPr txBox="1">
            <a:spLocks/>
          </p:cNvSpPr>
          <p:nvPr/>
        </p:nvSpPr>
        <p:spPr>
          <a:xfrm>
            <a:off x="838200" y="1545022"/>
            <a:ext cx="6398172" cy="431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Práce komunitní porodní asistentky – zatím smluvně přímo rodinou</a:t>
            </a:r>
          </a:p>
          <a:p>
            <a:pPr marL="0" indent="0" algn="ctr">
              <a:buNone/>
            </a:pPr>
            <a:r>
              <a:rPr lang="cs-CZ" dirty="0"/>
              <a:t>X</a:t>
            </a:r>
            <a:endParaRPr lang="cs-CZ" dirty="0">
              <a:solidFill>
                <a:srgbClr val="FF330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</a:rPr>
              <a:t>Pokoje 5P jsou součástí porodnice 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</a:rPr>
              <a:t>– péče je hrazena z veřejného zdravotního pojištění</a:t>
            </a:r>
          </a:p>
          <a:p>
            <a:pPr marL="0" indent="0">
              <a:buNone/>
            </a:pPr>
            <a:endParaRPr lang="cs-CZ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b="1" dirty="0"/>
              <a:t>Péče v pokoji 5P </a:t>
            </a:r>
            <a:r>
              <a:rPr lang="cs-CZ" b="1" dirty="0">
                <a:solidFill>
                  <a:srgbClr val="C00000"/>
                </a:solidFill>
              </a:rPr>
              <a:t>není</a:t>
            </a:r>
            <a:r>
              <a:rPr lang="cs-CZ" b="1" dirty="0"/>
              <a:t> nadstandard!</a:t>
            </a:r>
            <a:endParaRPr lang="en-US" b="1" dirty="0"/>
          </a:p>
        </p:txBody>
      </p:sp>
      <p:pic>
        <p:nvPicPr>
          <p:cNvPr id="8" name="Picture 2" descr="Peníze, Peníze Tower, Mince, Euro, € Mince">
            <a:extLst>
              <a:ext uri="{FF2B5EF4-FFF2-40B4-BE49-F238E27FC236}">
                <a16:creationId xmlns:a16="http://schemas.microsoft.com/office/drawing/2014/main" id="{C8CE105A-DD1F-4C33-8A74-53573A326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r="-3" b="-3"/>
          <a:stretch/>
        </p:blipFill>
        <p:spPr bwMode="auto">
          <a:xfrm>
            <a:off x="8651392" y="2230032"/>
            <a:ext cx="2854808" cy="2397935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27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6" name="Nadpis 4">
            <a:extLst>
              <a:ext uri="{FF2B5EF4-FFF2-40B4-BE49-F238E27FC236}">
                <a16:creationId xmlns:a16="http://schemas.microsoft.com/office/drawing/2014/main" id="{54051711-D478-4C37-861C-21DCA99554B3}"/>
              </a:ext>
            </a:extLst>
          </p:cNvPr>
          <p:cNvSpPr txBox="1">
            <a:spLocks/>
          </p:cNvSpPr>
          <p:nvPr/>
        </p:nvSpPr>
        <p:spPr>
          <a:xfrm>
            <a:off x="126124" y="365127"/>
            <a:ext cx="11634951" cy="1190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Silné</a:t>
            </a:r>
            <a:r>
              <a:rPr lang="en-US" sz="4800" b="1" dirty="0">
                <a:solidFill>
                  <a:srgbClr val="800000"/>
                </a:solidFill>
              </a:rPr>
              <a:t> </a:t>
            </a:r>
            <a:r>
              <a:rPr lang="en-US" sz="4800" b="1" dirty="0" err="1">
                <a:solidFill>
                  <a:srgbClr val="800000"/>
                </a:solidFill>
              </a:rPr>
              <a:t>stránky</a:t>
            </a:r>
            <a:endParaRPr lang="en-US" sz="4800" b="1" dirty="0">
              <a:solidFill>
                <a:srgbClr val="800000"/>
              </a:solidFill>
            </a:endParaRPr>
          </a:p>
        </p:txBody>
      </p:sp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2B9E9CD1-F3A7-458A-B367-096BD272798C}"/>
              </a:ext>
            </a:extLst>
          </p:cNvPr>
          <p:cNvSpPr txBox="1">
            <a:spLocks/>
          </p:cNvSpPr>
          <p:nvPr/>
        </p:nvSpPr>
        <p:spPr>
          <a:xfrm>
            <a:off x="334485" y="1920881"/>
            <a:ext cx="6245620" cy="3951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cs-CZ" sz="3000" dirty="0"/>
              <a:t>Pohoda jako doma + bezpečí porodnice</a:t>
            </a:r>
          </a:p>
          <a:p>
            <a:pPr marL="342900"/>
            <a:r>
              <a:rPr lang="cs-CZ" sz="3000" dirty="0"/>
              <a:t>Podpora zdravého přirozeného porodu je standard, nikoli alternativa</a:t>
            </a:r>
          </a:p>
          <a:p>
            <a:pPr marL="342900"/>
            <a:r>
              <a:rPr lang="cs-CZ" sz="3000" dirty="0"/>
              <a:t>Využití pracovního potenciálu porodních asistentek</a:t>
            </a:r>
          </a:p>
          <a:p>
            <a:pPr marL="342900"/>
            <a:r>
              <a:rPr lang="cs-CZ" sz="3000" dirty="0"/>
              <a:t>Rozšíření nabídky porodnické péče</a:t>
            </a:r>
          </a:p>
          <a:p>
            <a:endParaRPr lang="cs-CZ" sz="30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948C8F6-14CB-455D-992A-42A9B8F2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05" y="2055817"/>
            <a:ext cx="4011695" cy="265709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Obdélník 8"/>
          <p:cNvSpPr/>
          <p:nvPr/>
        </p:nvSpPr>
        <p:spPr>
          <a:xfrm>
            <a:off x="677917" y="5833241"/>
            <a:ext cx="315311" cy="220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28E2FFD0-2E11-42CB-8C1F-9501C28FECC2}"/>
              </a:ext>
            </a:extLst>
          </p:cNvPr>
          <p:cNvSpPr txBox="1">
            <a:spLocks/>
          </p:cNvSpPr>
          <p:nvPr/>
        </p:nvSpPr>
        <p:spPr>
          <a:xfrm>
            <a:off x="2152650" y="8212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solidFill>
                  <a:srgbClr val="800000"/>
                </a:solidFill>
              </a:rPr>
              <a:t>Poděkování</a:t>
            </a:r>
          </a:p>
        </p:txBody>
      </p:sp>
      <p:pic>
        <p:nvPicPr>
          <p:cNvPr id="7" name="Zástupný obsah 19" descr="Obsah obrázku tráva, text, exteriér, obloha&#10;&#10;Popis byl vytvořen automaticky">
            <a:extLst>
              <a:ext uri="{FF2B5EF4-FFF2-40B4-BE49-F238E27FC236}">
                <a16:creationId xmlns:a16="http://schemas.microsoft.com/office/drawing/2014/main" id="{9708FF8E-A453-4315-B26A-15D3F107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2378377"/>
            <a:ext cx="2390775" cy="2381250"/>
          </a:xfrm>
          <a:prstGeom prst="rect">
            <a:avLst/>
          </a:prstGeom>
        </p:spPr>
      </p:pic>
      <p:sp>
        <p:nvSpPr>
          <p:cNvPr id="8" name="Zástupný obsah 17">
            <a:extLst>
              <a:ext uri="{FF2B5EF4-FFF2-40B4-BE49-F238E27FC236}">
                <a16:creationId xmlns:a16="http://schemas.microsoft.com/office/drawing/2014/main" id="{9B753AD3-AA46-4257-97FC-E57010B22848}"/>
              </a:ext>
            </a:extLst>
          </p:cNvPr>
          <p:cNvSpPr txBox="1">
            <a:spLocks/>
          </p:cNvSpPr>
          <p:nvPr/>
        </p:nvSpPr>
        <p:spPr>
          <a:xfrm>
            <a:off x="3754656" y="2794092"/>
            <a:ext cx="7353300" cy="196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dirty="0"/>
              <a:t>Projekt byl finančně podpořen </a:t>
            </a:r>
          </a:p>
          <a:p>
            <a:pPr marL="0" indent="0" algn="ctr">
              <a:buNone/>
            </a:pPr>
            <a:r>
              <a:rPr lang="cs-CZ" sz="3200" dirty="0"/>
              <a:t>z grantového programu </a:t>
            </a:r>
            <a:r>
              <a:rPr lang="cs-CZ" sz="3200" b="1" dirty="0"/>
              <a:t>AKCE 2019</a:t>
            </a:r>
          </a:p>
        </p:txBody>
      </p:sp>
    </p:spTree>
    <p:extLst>
      <p:ext uri="{BB962C8B-B14F-4D97-AF65-F5344CB8AC3E}">
        <p14:creationId xmlns:p14="http://schemas.microsoft.com/office/powerpoint/2010/main" val="318559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06C360E-278E-460A-8085-AA2C29857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85" y="2105042"/>
            <a:ext cx="3989497" cy="299212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Nadpis 4">
            <a:extLst>
              <a:ext uri="{FF2B5EF4-FFF2-40B4-BE49-F238E27FC236}">
                <a16:creationId xmlns:a16="http://schemas.microsoft.com/office/drawing/2014/main" id="{54051711-D478-4C37-861C-21DCA99554B3}"/>
              </a:ext>
            </a:extLst>
          </p:cNvPr>
          <p:cNvSpPr txBox="1">
            <a:spLocks/>
          </p:cNvSpPr>
          <p:nvPr/>
        </p:nvSpPr>
        <p:spPr>
          <a:xfrm>
            <a:off x="486103" y="507350"/>
            <a:ext cx="11067393" cy="125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Slabé stránky</a:t>
            </a:r>
          </a:p>
        </p:txBody>
      </p:sp>
      <p:sp>
        <p:nvSpPr>
          <p:cNvPr id="8" name="Zástupný obsah 5">
            <a:extLst>
              <a:ext uri="{FF2B5EF4-FFF2-40B4-BE49-F238E27FC236}">
                <a16:creationId xmlns:a16="http://schemas.microsoft.com/office/drawing/2014/main" id="{606798FA-096B-4C30-8F16-DF84DCFAEDB5}"/>
              </a:ext>
            </a:extLst>
          </p:cNvPr>
          <p:cNvSpPr txBox="1">
            <a:spLocks/>
          </p:cNvSpPr>
          <p:nvPr/>
        </p:nvSpPr>
        <p:spPr>
          <a:xfrm>
            <a:off x="838200" y="1437995"/>
            <a:ext cx="6686386" cy="4505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2400" dirty="0"/>
          </a:p>
          <a:p>
            <a:r>
              <a:rPr lang="cs-CZ" sz="3200" dirty="0"/>
              <a:t>Malá informovanost laické i odborné veřejnosti</a:t>
            </a:r>
          </a:p>
          <a:p>
            <a:r>
              <a:rPr lang="cs-CZ" sz="3200" dirty="0"/>
              <a:t>Aktuálně nedostatečný počet spolupracovníků</a:t>
            </a:r>
          </a:p>
          <a:p>
            <a:r>
              <a:rPr lang="cs-CZ" sz="3200" dirty="0"/>
              <a:t>Nevyjasněnost kompetencí porodních asistentek a s tím spojené úhrady  pojišťoven</a:t>
            </a:r>
          </a:p>
          <a:p>
            <a:r>
              <a:rPr lang="cs-CZ" sz="3200" b="1" dirty="0"/>
              <a:t>Nedostatečné vzdělání porodních asistentek - zvláště praxe v komunitním prostředí</a:t>
            </a:r>
          </a:p>
          <a:p>
            <a:endParaRPr lang="cs-CZ" sz="3200" dirty="0"/>
          </a:p>
          <a:p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1647878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64488F1E-2C53-4AAC-8558-565FE541D71C}"/>
              </a:ext>
            </a:extLst>
          </p:cNvPr>
          <p:cNvSpPr txBox="1">
            <a:spLocks/>
          </p:cNvSpPr>
          <p:nvPr/>
        </p:nvSpPr>
        <p:spPr>
          <a:xfrm>
            <a:off x="315310" y="616746"/>
            <a:ext cx="11161987" cy="764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Příležitosti - rodiče</a:t>
            </a:r>
          </a:p>
        </p:txBody>
      </p:sp>
      <p:sp>
        <p:nvSpPr>
          <p:cNvPr id="7" name="Zástupný obsah 5">
            <a:extLst>
              <a:ext uri="{FF2B5EF4-FFF2-40B4-BE49-F238E27FC236}">
                <a16:creationId xmlns:a16="http://schemas.microsoft.com/office/drawing/2014/main" id="{53BCCE7B-D1F7-49C1-A09C-557BCCF0C8DE}"/>
              </a:ext>
            </a:extLst>
          </p:cNvPr>
          <p:cNvSpPr txBox="1">
            <a:spLocks/>
          </p:cNvSpPr>
          <p:nvPr/>
        </p:nvSpPr>
        <p:spPr>
          <a:xfrm>
            <a:off x="5219954" y="1690690"/>
            <a:ext cx="6656736" cy="459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/>
              <a:t>Porodit v nemocnici, ale jako doma </a:t>
            </a:r>
            <a:r>
              <a:rPr lang="cs-CZ" sz="3200" dirty="0"/>
              <a:t>= možnost prožít „domácí porod“ s  přímou dosažitelností lékařské pomoci, kdyby jí bylo potřeba</a:t>
            </a:r>
          </a:p>
          <a:p>
            <a:r>
              <a:rPr lang="cs-CZ" sz="3200" dirty="0"/>
              <a:t>Snížení počtu porodů doma</a:t>
            </a:r>
          </a:p>
          <a:p>
            <a:r>
              <a:rPr lang="cs-CZ" sz="3200" dirty="0"/>
              <a:t>Posílit zdraví ženy i dítěte z dlouhodobého pohledu</a:t>
            </a:r>
          </a:p>
          <a:p>
            <a:endParaRPr lang="cs-CZ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Obrázek 7" descr="Obsah obrázku osoba, interiér, žena, vsedě&#10;&#10;Popis byl vytvořen automaticky">
            <a:extLst>
              <a:ext uri="{FF2B5EF4-FFF2-40B4-BE49-F238E27FC236}">
                <a16:creationId xmlns:a16="http://schemas.microsoft.com/office/drawing/2014/main" id="{8796CCD1-8BF1-43D5-96EF-E7E32EC00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72" y="1622413"/>
            <a:ext cx="4791437" cy="35935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6786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3B96C36-9765-490B-8CB7-98966CD977C8}"/>
              </a:ext>
            </a:extLst>
          </p:cNvPr>
          <p:cNvSpPr txBox="1">
            <a:spLocks/>
          </p:cNvSpPr>
          <p:nvPr/>
        </p:nvSpPr>
        <p:spPr>
          <a:xfrm>
            <a:off x="536028" y="484981"/>
            <a:ext cx="11272344" cy="1133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Příležitosti - zdravotníci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BE8A82B-9409-4D6F-98B0-1FB14066E76B}"/>
              </a:ext>
            </a:extLst>
          </p:cNvPr>
          <p:cNvSpPr txBox="1">
            <a:spLocks/>
          </p:cNvSpPr>
          <p:nvPr/>
        </p:nvSpPr>
        <p:spPr>
          <a:xfrm>
            <a:off x="5636828" y="1738094"/>
            <a:ext cx="6171543" cy="426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Práce v příjemném prostředí, méně stresu</a:t>
            </a:r>
          </a:p>
          <a:p>
            <a:r>
              <a:rPr lang="cs-CZ" sz="3200" dirty="0"/>
              <a:t>Rozšíření povědomí o různorodosti přirozeného porodu</a:t>
            </a:r>
          </a:p>
          <a:p>
            <a:r>
              <a:rPr lang="cs-CZ" sz="3200" dirty="0"/>
              <a:t>Místo praktického výcviku</a:t>
            </a:r>
          </a:p>
          <a:p>
            <a:r>
              <a:rPr lang="cs-CZ" sz="3200" dirty="0"/>
              <a:t>Využití plného pracovního potenciálu jak porodních asistentek tak lékařů</a:t>
            </a:r>
          </a:p>
          <a:p>
            <a:endParaRPr lang="cs-CZ" sz="3600" b="1" dirty="0"/>
          </a:p>
        </p:txBody>
      </p:sp>
      <p:pic>
        <p:nvPicPr>
          <p:cNvPr id="8" name="Picture 2" descr="VÃ½sledek obrÃ¡zku pro family birthing rooms">
            <a:extLst>
              <a:ext uri="{FF2B5EF4-FFF2-40B4-BE49-F238E27FC236}">
                <a16:creationId xmlns:a16="http://schemas.microsoft.com/office/drawing/2014/main" id="{522E2F32-7B5D-41FA-B0BD-BD63B3FF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1" y="1618242"/>
            <a:ext cx="5215030" cy="3309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1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4">
            <a:extLst>
              <a:ext uri="{FF2B5EF4-FFF2-40B4-BE49-F238E27FC236}">
                <a16:creationId xmlns:a16="http://schemas.microsoft.com/office/drawing/2014/main" id="{BDDEF1F6-BF0A-483C-A8BA-D769ECEA36EF}"/>
              </a:ext>
            </a:extLst>
          </p:cNvPr>
          <p:cNvSpPr txBox="1">
            <a:spLocks/>
          </p:cNvSpPr>
          <p:nvPr/>
        </p:nvSpPr>
        <p:spPr>
          <a:xfrm>
            <a:off x="346840" y="577096"/>
            <a:ext cx="11414235" cy="1113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Hrozby</a:t>
            </a:r>
            <a:r>
              <a:rPr lang="cs-CZ" sz="4800" b="1" dirty="0">
                <a:solidFill>
                  <a:srgbClr val="800000"/>
                </a:solidFill>
              </a:rPr>
              <a:t> – lidský faktor</a:t>
            </a:r>
            <a:endParaRPr lang="en-US" sz="4800" b="1" dirty="0">
              <a:solidFill>
                <a:srgbClr val="800000"/>
              </a:solidFill>
            </a:endParaRPr>
          </a:p>
        </p:txBody>
      </p:sp>
      <p:sp>
        <p:nvSpPr>
          <p:cNvPr id="7" name="Zástupný obsah 5">
            <a:extLst>
              <a:ext uri="{FF2B5EF4-FFF2-40B4-BE49-F238E27FC236}">
                <a16:creationId xmlns:a16="http://schemas.microsoft.com/office/drawing/2014/main" id="{5F98D361-70A0-4AFA-B1E6-897B74640699}"/>
              </a:ext>
            </a:extLst>
          </p:cNvPr>
          <p:cNvSpPr txBox="1">
            <a:spLocks/>
          </p:cNvSpPr>
          <p:nvPr/>
        </p:nvSpPr>
        <p:spPr>
          <a:xfrm>
            <a:off x="507124" y="1881134"/>
            <a:ext cx="71756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cs-CZ" sz="3200" dirty="0"/>
              <a:t>Nedostatečné pochopení zdravého přirozeného porodu</a:t>
            </a:r>
          </a:p>
          <a:p>
            <a:pPr marL="342900"/>
            <a:r>
              <a:rPr lang="cs-CZ" sz="3200" dirty="0"/>
              <a:t>Nedostatečné komunikační dovednosti</a:t>
            </a:r>
          </a:p>
          <a:p>
            <a:pPr marL="342900"/>
            <a:r>
              <a:rPr lang="cs-CZ" sz="3200" dirty="0"/>
              <a:t>Ego problémy</a:t>
            </a:r>
          </a:p>
          <a:p>
            <a:pPr marL="342900"/>
            <a:r>
              <a:rPr lang="cs-CZ" sz="3200" dirty="0"/>
              <a:t>Zvýšené nároky na zaměstnance v době transformace</a:t>
            </a:r>
          </a:p>
          <a:p>
            <a:pPr marL="342900"/>
            <a:r>
              <a:rPr lang="cs-CZ" sz="3200" dirty="0"/>
              <a:t>Nebude to fungovat – PA nebudou vědět jak změnit přístup, upadnou zpět do rutiny</a:t>
            </a:r>
          </a:p>
          <a:p>
            <a:pPr marL="114300" indent="0">
              <a:buNone/>
            </a:pPr>
            <a:endParaRPr lang="cs-CZ" sz="3600" dirty="0"/>
          </a:p>
          <a:p>
            <a:pPr marL="342900"/>
            <a:endParaRPr lang="cs-CZ" sz="3600" b="1" dirty="0"/>
          </a:p>
        </p:txBody>
      </p:sp>
      <p:pic>
        <p:nvPicPr>
          <p:cNvPr id="8" name="Picture 6" descr="Dohoda, Brainstorming, Káva, Podnikání, Kavárna">
            <a:extLst>
              <a:ext uri="{FF2B5EF4-FFF2-40B4-BE49-F238E27FC236}">
                <a16:creationId xmlns:a16="http://schemas.microsoft.com/office/drawing/2014/main" id="{E9252AC6-A82A-4B56-8DD8-502FF19C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8964" y="2055817"/>
            <a:ext cx="3747236" cy="250128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09448" y="5801710"/>
            <a:ext cx="425669" cy="236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37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4">
            <a:extLst>
              <a:ext uri="{FF2B5EF4-FFF2-40B4-BE49-F238E27FC236}">
                <a16:creationId xmlns:a16="http://schemas.microsoft.com/office/drawing/2014/main" id="{BDDEF1F6-BF0A-483C-A8BA-D769ECEA36EF}"/>
              </a:ext>
            </a:extLst>
          </p:cNvPr>
          <p:cNvSpPr txBox="1">
            <a:spLocks/>
          </p:cNvSpPr>
          <p:nvPr/>
        </p:nvSpPr>
        <p:spPr>
          <a:xfrm>
            <a:off x="268014" y="577095"/>
            <a:ext cx="11272345" cy="936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800000"/>
                </a:solidFill>
              </a:rPr>
              <a:t>Hrozby</a:t>
            </a:r>
            <a:r>
              <a:rPr lang="cs-CZ" sz="4800" b="1" dirty="0">
                <a:solidFill>
                  <a:srgbClr val="800000"/>
                </a:solidFill>
              </a:rPr>
              <a:t> – nepodporující sytém</a:t>
            </a:r>
            <a:endParaRPr lang="en-US" sz="4800" b="1" dirty="0">
              <a:solidFill>
                <a:srgbClr val="800000"/>
              </a:solidFill>
            </a:endParaRP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7CB9C773-D7C3-4C07-929B-6C050439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29" b="8129"/>
          <a:stretch>
            <a:fillRect/>
          </a:stretch>
        </p:blipFill>
        <p:spPr>
          <a:xfrm rot="5400000">
            <a:off x="33570" y="2491222"/>
            <a:ext cx="5318726" cy="334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3881C7C0-E969-4510-9B20-5B1FC0D8DCAF}"/>
              </a:ext>
            </a:extLst>
          </p:cNvPr>
          <p:cNvSpPr txBox="1">
            <a:spLocks/>
          </p:cNvSpPr>
          <p:nvPr/>
        </p:nvSpPr>
        <p:spPr>
          <a:xfrm>
            <a:off x="4363183" y="1502106"/>
            <a:ext cx="7472809" cy="428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3600" dirty="0"/>
          </a:p>
          <a:p>
            <a:pPr algn="ctr"/>
            <a:r>
              <a:rPr lang="cs-CZ" sz="3600" dirty="0"/>
              <a:t>Ministerstvo zdravotnictví</a:t>
            </a:r>
          </a:p>
          <a:p>
            <a:pPr algn="ctr"/>
            <a:r>
              <a:rPr lang="cs-CZ" sz="3600" dirty="0"/>
              <a:t>Krajské úřady</a:t>
            </a:r>
          </a:p>
          <a:p>
            <a:pPr algn="ctr"/>
            <a:r>
              <a:rPr lang="cs-CZ" sz="3600" dirty="0"/>
              <a:t>Zdravotní pojišťovny</a:t>
            </a:r>
          </a:p>
          <a:p>
            <a:pPr algn="ctr"/>
            <a:r>
              <a:rPr lang="cs-CZ" sz="3600" dirty="0"/>
              <a:t>Nedostatečná spolupráce nemocnic s komunitním prostředím</a:t>
            </a:r>
          </a:p>
          <a:p>
            <a:pPr algn="ctr"/>
            <a:r>
              <a:rPr lang="cs-CZ" sz="3600" dirty="0"/>
              <a:t>ČSÚ, ÚZIS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773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FE696E3-65CB-4E3A-ABC2-EE5483D3B7E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828800" y="2366963"/>
            <a:ext cx="10363200" cy="3424237"/>
          </a:xfrm>
        </p:spPr>
        <p:txBody>
          <a:bodyPr/>
          <a:lstStyle/>
          <a:p>
            <a:pPr marL="0" indent="0">
              <a:buNone/>
            </a:pPr>
            <a:endParaRPr lang="cs-CZ" b="1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lvl="0"/>
            <a:endParaRPr lang="cs-CZ" dirty="0"/>
          </a:p>
          <a:p>
            <a:endParaRPr lang="cs-CZ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D192848-E5B1-4690-8644-1AFB4365C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868399"/>
              </p:ext>
            </p:extLst>
          </p:nvPr>
        </p:nvGraphicFramePr>
        <p:xfrm>
          <a:off x="1697421" y="157655"/>
          <a:ext cx="8734096" cy="635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716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Zástupný obsah 6" descr="Obsah obrázku osoba, interiér, dítě, zeď&#10;&#10;Popis byl vytvořen automaticky">
            <a:extLst>
              <a:ext uri="{FF2B5EF4-FFF2-40B4-BE49-F238E27FC236}">
                <a16:creationId xmlns:a16="http://schemas.microsoft.com/office/drawing/2014/main" id="{01DFB78B-ED60-4ED2-85A1-89DA0D27372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408" y="3128377"/>
            <a:ext cx="3909849" cy="2770978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Zástupný obsah 7" descr="Obsah obrázku interiér, osoba, vsedě, pohovka&#10;&#10;Popis byl vytvořen automaticky">
            <a:extLst>
              <a:ext uri="{FF2B5EF4-FFF2-40B4-BE49-F238E27FC236}">
                <a16:creationId xmlns:a16="http://schemas.microsoft.com/office/drawing/2014/main" id="{B03D2170-EFA9-433B-A39D-5A84EBE1058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795" y="3128377"/>
            <a:ext cx="3909849" cy="275377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77FE1B98-B6E8-4E45-9451-0C06808D7366}"/>
              </a:ext>
            </a:extLst>
          </p:cNvPr>
          <p:cNvSpPr txBox="1">
            <a:spLocks/>
          </p:cNvSpPr>
          <p:nvPr/>
        </p:nvSpPr>
        <p:spPr>
          <a:xfrm>
            <a:off x="637818" y="779365"/>
            <a:ext cx="10916365" cy="23490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solidFill>
                  <a:srgbClr val="800000"/>
                </a:solidFill>
              </a:rPr>
              <a:t>Zdravý přirozený porod </a:t>
            </a:r>
            <a:br>
              <a:rPr lang="cs-CZ" b="1" dirty="0">
                <a:solidFill>
                  <a:srgbClr val="800000"/>
                </a:solidFill>
              </a:rPr>
            </a:br>
            <a:r>
              <a:rPr lang="cs-CZ" b="1" dirty="0">
                <a:solidFill>
                  <a:srgbClr val="800000"/>
                </a:solidFill>
              </a:rPr>
              <a:t>je především děj sociální. </a:t>
            </a:r>
            <a:br>
              <a:rPr lang="cs-CZ" b="1" dirty="0">
                <a:solidFill>
                  <a:srgbClr val="800000"/>
                </a:solidFill>
              </a:rPr>
            </a:br>
            <a:r>
              <a:rPr lang="cs-CZ" dirty="0">
                <a:solidFill>
                  <a:srgbClr val="800000"/>
                </a:solidFill>
              </a:rPr>
              <a:t>Rodiče se budou starat o další dítě, </a:t>
            </a:r>
            <a:br>
              <a:rPr lang="cs-CZ" dirty="0">
                <a:solidFill>
                  <a:srgbClr val="800000"/>
                </a:solidFill>
              </a:rPr>
            </a:br>
            <a:r>
              <a:rPr lang="cs-CZ" dirty="0">
                <a:solidFill>
                  <a:srgbClr val="800000"/>
                </a:solidFill>
              </a:rPr>
              <a:t>rodině přibude další strávník </a:t>
            </a:r>
            <a:r>
              <a:rPr lang="cs-CZ" dirty="0">
                <a:solidFill>
                  <a:srgbClr val="800000"/>
                </a:solidFill>
                <a:sym typeface="Segoe UI Emoji" panose="020B0502040204020203" pitchFamily="34" charset="0"/>
              </a:rPr>
              <a:t>😊</a:t>
            </a:r>
            <a:br>
              <a:rPr lang="cs-CZ" dirty="0">
                <a:solidFill>
                  <a:srgbClr val="800000"/>
                </a:solidFill>
              </a:rPr>
            </a:b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27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D346F6-9D48-4C75-BF64-E8DB13148BA6}"/>
              </a:ext>
            </a:extLst>
          </p:cNvPr>
          <p:cNvSpPr txBox="1">
            <a:spLocks/>
          </p:cNvSpPr>
          <p:nvPr/>
        </p:nvSpPr>
        <p:spPr>
          <a:xfrm>
            <a:off x="268014" y="1056291"/>
            <a:ext cx="5882601" cy="491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i="1" dirty="0">
                <a:solidFill>
                  <a:srgbClr val="800000"/>
                </a:solidFill>
              </a:rPr>
              <a:t>„Nikdy nepochybujte o tom, že by malá skupina přemýšlivých, odhodlaných lidí mohla změnit svět. </a:t>
            </a:r>
          </a:p>
          <a:p>
            <a:pPr marL="0" indent="0">
              <a:buNone/>
            </a:pPr>
            <a:r>
              <a:rPr lang="cs-CZ" sz="4000" i="1" dirty="0">
                <a:solidFill>
                  <a:srgbClr val="800000"/>
                </a:solidFill>
              </a:rPr>
              <a:t>Ve skutečnosti je to jediná věc, která ho kdy změnila.“</a:t>
            </a:r>
            <a:endParaRPr lang="cs-CZ" sz="4000" dirty="0">
              <a:solidFill>
                <a:srgbClr val="800000"/>
              </a:solidFill>
            </a:endParaRPr>
          </a:p>
          <a:p>
            <a:endParaRPr lang="cs-CZ" sz="2400" dirty="0"/>
          </a:p>
          <a:p>
            <a:pPr marL="0" indent="0">
              <a:buNone/>
            </a:pPr>
            <a:r>
              <a:rPr lang="cs-CZ" sz="2400" i="1" dirty="0">
                <a:solidFill>
                  <a:schemeClr val="accent3">
                    <a:lumMod val="50000"/>
                  </a:schemeClr>
                </a:solidFill>
              </a:rPr>
              <a:t>		</a:t>
            </a:r>
            <a:r>
              <a:rPr lang="cs-CZ" sz="4000" i="1" dirty="0" err="1"/>
              <a:t>Marianne</a:t>
            </a:r>
            <a:r>
              <a:rPr lang="cs-CZ" sz="4000" i="1" dirty="0"/>
              <a:t> </a:t>
            </a:r>
            <a:r>
              <a:rPr lang="cs-CZ" sz="4000" i="1" dirty="0" err="1"/>
              <a:t>Mead</a:t>
            </a:r>
            <a:endParaRPr lang="cs-CZ" sz="4000" i="1" dirty="0"/>
          </a:p>
          <a:p>
            <a:endParaRPr lang="cs-CZ" sz="1800" dirty="0"/>
          </a:p>
        </p:txBody>
      </p:sp>
      <p:pic>
        <p:nvPicPr>
          <p:cNvPr id="5" name="Zástupný symbol obrázku 7" descr="Obsah obrázku osoba, exteriér, obloha, lidé&#10;&#10;Popis byl vytvořen automaticky">
            <a:extLst>
              <a:ext uri="{FF2B5EF4-FFF2-40B4-BE49-F238E27FC236}">
                <a16:creationId xmlns:a16="http://schemas.microsoft.com/office/drawing/2014/main" id="{1A2FB5A8-B678-4ACA-A593-46133398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4" r="20481"/>
          <a:stretch/>
        </p:blipFill>
        <p:spPr>
          <a:xfrm>
            <a:off x="6448733" y="1056290"/>
            <a:ext cx="5154688" cy="47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635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670FC17F-5F9F-471D-8692-5344673EE27E}"/>
              </a:ext>
            </a:extLst>
          </p:cNvPr>
          <p:cNvSpPr txBox="1">
            <a:spLocks/>
          </p:cNvSpPr>
          <p:nvPr/>
        </p:nvSpPr>
        <p:spPr>
          <a:xfrm>
            <a:off x="1751012" y="2112197"/>
            <a:ext cx="8689976" cy="19058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>
                <a:solidFill>
                  <a:srgbClr val="800000"/>
                </a:solidFill>
              </a:rPr>
              <a:t>Děkuji za pozornost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A239F8D8-4F13-41C1-B537-4A8E4AE7C700}"/>
              </a:ext>
            </a:extLst>
          </p:cNvPr>
          <p:cNvSpPr txBox="1">
            <a:spLocks/>
          </p:cNvSpPr>
          <p:nvPr/>
        </p:nvSpPr>
        <p:spPr>
          <a:xfrm>
            <a:off x="2374024" y="3203141"/>
            <a:ext cx="7443952" cy="29507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9600" dirty="0">
                <a:solidFill>
                  <a:srgbClr val="800000"/>
                </a:solidFill>
                <a:sym typeface="Wingdings" panose="05000000000000000000" pitchFamily="2" charset="2"/>
              </a:rPr>
              <a:t></a:t>
            </a:r>
            <a:endParaRPr lang="cs-CZ" sz="9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90E6693B-4A02-45AF-8CAA-45F6FF8EBB6A}"/>
              </a:ext>
            </a:extLst>
          </p:cNvPr>
          <p:cNvSpPr txBox="1">
            <a:spLocks/>
          </p:cNvSpPr>
          <p:nvPr/>
        </p:nvSpPr>
        <p:spPr>
          <a:xfrm>
            <a:off x="524127" y="466668"/>
            <a:ext cx="10364451" cy="1499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solidFill>
                  <a:srgbClr val="800000"/>
                </a:solidFill>
              </a:rPr>
              <a:t>Za pomoc a podporu děkujeme</a:t>
            </a: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F1DD84C2-DD16-4606-9C35-DF9FB9654F4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15" y="2518649"/>
            <a:ext cx="2408642" cy="320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Zástupný obsah 7">
            <a:extLst>
              <a:ext uri="{FF2B5EF4-FFF2-40B4-BE49-F238E27FC236}">
                <a16:creationId xmlns:a16="http://schemas.microsoft.com/office/drawing/2014/main" id="{36213792-2159-49EE-BC27-0987B275730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7" t="-662"/>
          <a:stretch/>
        </p:blipFill>
        <p:spPr bwMode="auto">
          <a:xfrm>
            <a:off x="7468841" y="2435263"/>
            <a:ext cx="2588318" cy="32721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F6DA147-6AF0-4C98-8F13-8BEBC31BCE45}"/>
              </a:ext>
            </a:extLst>
          </p:cNvPr>
          <p:cNvSpPr txBox="1">
            <a:spLocks/>
          </p:cNvSpPr>
          <p:nvPr/>
        </p:nvSpPr>
        <p:spPr>
          <a:xfrm>
            <a:off x="759635" y="1837612"/>
            <a:ext cx="4195693" cy="679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dirty="0"/>
              <a:t>PhDr. Olze Richterové</a:t>
            </a:r>
          </a:p>
        </p:txBody>
      </p:sp>
      <p:sp>
        <p:nvSpPr>
          <p:cNvPr id="6" name="Obdélník 5"/>
          <p:cNvSpPr/>
          <p:nvPr/>
        </p:nvSpPr>
        <p:spPr>
          <a:xfrm>
            <a:off x="6858000" y="1850488"/>
            <a:ext cx="3536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/>
              <a:t>Ing. Miloši Růžičkovi</a:t>
            </a:r>
          </a:p>
        </p:txBody>
      </p:sp>
    </p:spTree>
    <p:extLst>
      <p:ext uri="{BB962C8B-B14F-4D97-AF65-F5344CB8AC3E}">
        <p14:creationId xmlns:p14="http://schemas.microsoft.com/office/powerpoint/2010/main" val="30033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"/>
    </mc:Choice>
    <mc:Fallback xmlns="">
      <p:transition spd="slow" advTm="41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20" y="2780730"/>
            <a:ext cx="4562679" cy="930546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41" y="3772041"/>
            <a:ext cx="1534151" cy="2051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33032FF6-D562-463C-8D6C-A9D6D764EF4E}"/>
              </a:ext>
            </a:extLst>
          </p:cNvPr>
          <p:cNvSpPr txBox="1">
            <a:spLocks/>
          </p:cNvSpPr>
          <p:nvPr/>
        </p:nvSpPr>
        <p:spPr>
          <a:xfrm>
            <a:off x="396766" y="910712"/>
            <a:ext cx="11398468" cy="1074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800000"/>
                </a:solidFill>
              </a:rPr>
              <a:t>Děkujeme</a:t>
            </a:r>
            <a:r>
              <a:rPr lang="en-US" sz="5400" dirty="0">
                <a:solidFill>
                  <a:srgbClr val="800000"/>
                </a:solidFill>
              </a:rPr>
              <a:t> </a:t>
            </a:r>
            <a:endParaRPr lang="cs-CZ" sz="5400" dirty="0">
              <a:solidFill>
                <a:srgbClr val="800000"/>
              </a:solidFill>
            </a:endParaRPr>
          </a:p>
          <a:p>
            <a:pPr algn="ctr"/>
            <a:r>
              <a:rPr lang="cs-CZ" sz="5400" b="1" dirty="0">
                <a:solidFill>
                  <a:srgbClr val="800000"/>
                </a:solidFill>
              </a:rPr>
              <a:t>N</a:t>
            </a:r>
            <a:r>
              <a:rPr lang="en-US" sz="5400" b="1" dirty="0" err="1">
                <a:solidFill>
                  <a:srgbClr val="800000"/>
                </a:solidFill>
              </a:rPr>
              <a:t>adačnímu</a:t>
            </a:r>
            <a:r>
              <a:rPr lang="en-US" sz="5400" b="1" dirty="0">
                <a:solidFill>
                  <a:srgbClr val="800000"/>
                </a:solidFill>
              </a:rPr>
              <a:t> </a:t>
            </a:r>
            <a:r>
              <a:rPr lang="en-US" sz="5400" b="1" dirty="0" err="1">
                <a:solidFill>
                  <a:srgbClr val="800000"/>
                </a:solidFill>
              </a:rPr>
              <a:t>fondu</a:t>
            </a:r>
            <a:r>
              <a:rPr lang="en-US" sz="5400" b="1" dirty="0">
                <a:solidFill>
                  <a:srgbClr val="800000"/>
                </a:solidFill>
              </a:rPr>
              <a:t> </a:t>
            </a:r>
            <a:r>
              <a:rPr lang="en-US" sz="5400" b="1" dirty="0" err="1">
                <a:solidFill>
                  <a:srgbClr val="800000"/>
                </a:solidFill>
              </a:rPr>
              <a:t>pomoci</a:t>
            </a:r>
            <a:endParaRPr lang="en-US" sz="5400" b="1" dirty="0">
              <a:solidFill>
                <a:srgbClr val="8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78942" y="2263942"/>
            <a:ext cx="113809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za </a:t>
            </a:r>
            <a:r>
              <a:rPr lang="en-US" sz="2800" b="1" dirty="0"/>
              <a:t>spuštění a vedení </a:t>
            </a:r>
            <a:r>
              <a:rPr lang="cs-CZ" sz="2800" b="1" dirty="0"/>
              <a:t>kampaně</a:t>
            </a:r>
            <a:r>
              <a:rPr lang="en-US" sz="2800" b="1" dirty="0"/>
              <a:t> </a:t>
            </a:r>
            <a:r>
              <a:rPr lang="en-US" sz="2800" dirty="0"/>
              <a:t>pro </a:t>
            </a:r>
            <a:r>
              <a:rPr lang="en-US" sz="2800" dirty="0" err="1"/>
              <a:t>dofinancování</a:t>
            </a:r>
            <a:r>
              <a:rPr lang="en-US" sz="2800" dirty="0"/>
              <a:t> </a:t>
            </a:r>
            <a:r>
              <a:rPr lang="cs-CZ" sz="2800" dirty="0"/>
              <a:t>projektu</a:t>
            </a:r>
          </a:p>
          <a:p>
            <a:endParaRPr lang="en-US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a patronce</a:t>
            </a:r>
            <a:r>
              <a:rPr lang="en-US" sz="2800" dirty="0"/>
              <a:t> </a:t>
            </a:r>
            <a:r>
              <a:rPr lang="cs-CZ" sz="2800" dirty="0"/>
              <a:t>projektu</a:t>
            </a:r>
            <a:r>
              <a:rPr lang="en-US" sz="2800" dirty="0"/>
              <a:t> </a:t>
            </a:r>
            <a:r>
              <a:rPr lang="cs-CZ" sz="2800" dirty="0"/>
              <a:t>paní</a:t>
            </a:r>
            <a:r>
              <a:rPr lang="en-US" sz="2800" dirty="0"/>
              <a:t> </a:t>
            </a:r>
            <a:endParaRPr lang="cs-CZ" sz="2800" dirty="0"/>
          </a:p>
          <a:p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Lilii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Khousnoutdinové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cs-CZ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/>
              <a:t>za příspěvek formou tzv. </a:t>
            </a:r>
            <a:r>
              <a:rPr lang="cs-CZ" sz="2800" b="1" dirty="0"/>
              <a:t>Z</a:t>
            </a:r>
            <a:r>
              <a:rPr lang="en-US" sz="2800" b="1" dirty="0" err="1"/>
              <a:t>latého</a:t>
            </a:r>
            <a:r>
              <a:rPr lang="en-US" sz="2800" b="1" dirty="0"/>
              <a:t> řezu </a:t>
            </a:r>
            <a:endParaRPr lang="cs-CZ" sz="2800" b="1" dirty="0"/>
          </a:p>
          <a:p>
            <a:r>
              <a:rPr lang="cs-CZ" sz="2800" dirty="0"/>
              <a:t>(</a:t>
            </a:r>
            <a:r>
              <a:rPr lang="en-US" sz="2800" dirty="0" err="1"/>
              <a:t>každý</a:t>
            </a:r>
            <a:r>
              <a:rPr lang="en-US" sz="2800" dirty="0"/>
              <a:t> přijatý dar znásobí</a:t>
            </a:r>
            <a:r>
              <a:rPr lang="cs-CZ" sz="2800" dirty="0"/>
              <a:t> </a:t>
            </a:r>
            <a:r>
              <a:rPr lang="en-US" sz="2800" dirty="0"/>
              <a:t>koeficientem 1,6</a:t>
            </a:r>
            <a:r>
              <a:rPr lang="cs-CZ" sz="2800" dirty="0"/>
              <a:t>1</a:t>
            </a:r>
            <a:r>
              <a:rPr lang="en-US" sz="2800" dirty="0"/>
              <a:t>8</a:t>
            </a:r>
            <a:r>
              <a:rPr lang="cs-CZ"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94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29BB8FD-8F1D-4146-83C7-4D453D034B73}"/>
              </a:ext>
            </a:extLst>
          </p:cNvPr>
          <p:cNvSpPr txBox="1">
            <a:spLocks/>
          </p:cNvSpPr>
          <p:nvPr/>
        </p:nvSpPr>
        <p:spPr>
          <a:xfrm>
            <a:off x="2152650" y="753635"/>
            <a:ext cx="7886700" cy="1013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b="1" dirty="0" err="1">
                <a:solidFill>
                  <a:srgbClr val="800000"/>
                </a:solidFill>
              </a:rPr>
              <a:t>Porodní</a:t>
            </a:r>
            <a:r>
              <a:rPr lang="en-US" sz="4200" b="1" dirty="0">
                <a:solidFill>
                  <a:srgbClr val="800000"/>
                </a:solidFill>
              </a:rPr>
              <a:t> </a:t>
            </a:r>
            <a:r>
              <a:rPr lang="en-US" sz="4200" b="1" dirty="0" err="1">
                <a:solidFill>
                  <a:srgbClr val="800000"/>
                </a:solidFill>
              </a:rPr>
              <a:t>dům</a:t>
            </a:r>
            <a:r>
              <a:rPr lang="en-US" sz="4200" b="1" dirty="0">
                <a:solidFill>
                  <a:srgbClr val="800000"/>
                </a:solidFill>
              </a:rPr>
              <a:t> U </a:t>
            </a:r>
            <a:r>
              <a:rPr lang="cs-CZ" sz="4200" b="1" dirty="0" err="1">
                <a:solidFill>
                  <a:srgbClr val="800000"/>
                </a:solidFill>
              </a:rPr>
              <a:t>Č</a:t>
            </a:r>
            <a:r>
              <a:rPr lang="en-US" sz="4200" b="1" dirty="0" err="1">
                <a:solidFill>
                  <a:srgbClr val="800000"/>
                </a:solidFill>
              </a:rPr>
              <a:t>ápa</a:t>
            </a:r>
            <a:r>
              <a:rPr lang="cs-CZ" sz="4200" dirty="0">
                <a:solidFill>
                  <a:srgbClr val="800000"/>
                </a:solidFill>
              </a:rPr>
              <a:t>, o.p.s.</a:t>
            </a:r>
            <a:br>
              <a:rPr lang="en-US" sz="42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4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Zástupný obsah 5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154772B6-A327-47B9-AD20-7331C2C3F5B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3" b="-1"/>
          <a:stretch/>
        </p:blipFill>
        <p:spPr bwMode="auto">
          <a:xfrm>
            <a:off x="7224898" y="1767007"/>
            <a:ext cx="4450124" cy="304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347345" y="1767007"/>
            <a:ext cx="65302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Založena již v roce </a:t>
            </a:r>
            <a:r>
              <a:rPr lang="en-US" sz="2800" b="1" dirty="0"/>
              <a:t>2003</a:t>
            </a:r>
            <a:r>
              <a:rPr lang="cs-CZ" sz="2800" b="1" dirty="0"/>
              <a:t> </a:t>
            </a:r>
            <a:r>
              <a:rPr lang="cs-CZ" sz="2800" dirty="0"/>
              <a:t>za účelem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vybudování</a:t>
            </a:r>
            <a:r>
              <a:rPr lang="en-US" sz="2800" dirty="0"/>
              <a:t> </a:t>
            </a:r>
            <a:r>
              <a:rPr lang="cs-CZ" sz="2800" dirty="0"/>
              <a:t>samostatného</a:t>
            </a:r>
            <a:r>
              <a:rPr lang="en-US" sz="2800" dirty="0"/>
              <a:t> </a:t>
            </a:r>
            <a:r>
              <a:rPr lang="cs-CZ" sz="2800" b="1" dirty="0"/>
              <a:t>porodního</a:t>
            </a:r>
            <a:r>
              <a:rPr lang="en-US" sz="2800" b="1" dirty="0"/>
              <a:t> </a:t>
            </a:r>
            <a:r>
              <a:rPr lang="cs-CZ" sz="2800" b="1" dirty="0"/>
              <a:t>domu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v</a:t>
            </a:r>
            <a:r>
              <a:rPr lang="en-US" sz="2800" b="1" dirty="0" err="1"/>
              <a:t>zdělávání</a:t>
            </a:r>
            <a:r>
              <a:rPr lang="en-US" sz="2800" dirty="0"/>
              <a:t> v </a:t>
            </a:r>
            <a:r>
              <a:rPr lang="cs-CZ" sz="2800" dirty="0"/>
              <a:t>oblasti</a:t>
            </a:r>
            <a:r>
              <a:rPr lang="en-US" sz="2800" dirty="0"/>
              <a:t> </a:t>
            </a:r>
            <a:r>
              <a:rPr lang="cs-CZ" sz="2800" dirty="0"/>
              <a:t>podpory</a:t>
            </a:r>
            <a:r>
              <a:rPr lang="en-US" sz="2800" dirty="0"/>
              <a:t> </a:t>
            </a:r>
            <a:r>
              <a:rPr lang="cs-CZ" sz="2800" dirty="0"/>
              <a:t>přirozeného</a:t>
            </a:r>
            <a:r>
              <a:rPr lang="en-US" sz="2800" dirty="0"/>
              <a:t> </a:t>
            </a:r>
            <a:r>
              <a:rPr lang="cs-CZ" sz="2800" dirty="0"/>
              <a:t>porodu</a:t>
            </a:r>
          </a:p>
          <a:p>
            <a:endParaRPr lang="cs-CZ" sz="2800" dirty="0"/>
          </a:p>
          <a:p>
            <a:r>
              <a:rPr lang="cs-CZ" sz="2800" dirty="0"/>
              <a:t>2005-2009 provozovala samostatný porodní dům U čápa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9260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eÄekanÃ½ porod zachytil fotograf na silnÃ½ch snÃ­mcÃ­ch">
            <a:extLst>
              <a:ext uri="{FF2B5EF4-FFF2-40B4-BE49-F238E27FC236}">
                <a16:creationId xmlns:a16="http://schemas.microsoft.com/office/drawing/2014/main" id="{FDC49453-4164-4BB8-942E-EFA859C98FFA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-146" r="16300" b="61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20331550-C527-4A66-8BAE-172614FA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53" y="2693934"/>
            <a:ext cx="11477625" cy="48577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Aft>
                <a:spcPts val="2400"/>
              </a:spcAft>
            </a:pPr>
            <a:br>
              <a:rPr lang="cs-CZ" sz="3200" b="1" dirty="0">
                <a:solidFill>
                  <a:srgbClr val="002060"/>
                </a:solidFill>
              </a:rPr>
            </a:br>
            <a:r>
              <a:rPr lang="cs-CZ" sz="3600" b="1" dirty="0">
                <a:solidFill>
                  <a:srgbClr val="800000"/>
                </a:solidFill>
              </a:rPr>
              <a:t>Jsem zdravá těhotná žena</a:t>
            </a:r>
            <a:br>
              <a:rPr lang="cs-CZ" sz="3600" b="1" dirty="0">
                <a:solidFill>
                  <a:srgbClr val="002060"/>
                </a:solidFill>
              </a:rPr>
            </a:br>
            <a:r>
              <a:rPr lang="cs-CZ" sz="3200" b="1" dirty="0">
                <a:solidFill>
                  <a:srgbClr val="002060"/>
                </a:solidFill>
              </a:rPr>
              <a:t> </a:t>
            </a:r>
            <a:br>
              <a:rPr lang="cs-CZ" sz="3200" b="1" dirty="0">
                <a:solidFill>
                  <a:srgbClr val="002060"/>
                </a:solidFill>
              </a:rPr>
            </a:br>
            <a:br>
              <a:rPr lang="cs-CZ" sz="3200" dirty="0">
                <a:solidFill>
                  <a:srgbClr val="002060"/>
                </a:solidFill>
              </a:rPr>
            </a:br>
            <a:r>
              <a:rPr lang="cs-CZ" sz="4800" b="1" dirty="0">
                <a:solidFill>
                  <a:srgbClr val="002060"/>
                </a:solidFill>
              </a:rPr>
              <a:t>Řízený porod v NEMOCNICI NECHCI!</a:t>
            </a:r>
            <a:br>
              <a:rPr lang="cs-CZ" sz="4800" b="1" dirty="0">
                <a:solidFill>
                  <a:srgbClr val="002060"/>
                </a:solidFill>
              </a:rPr>
            </a:br>
            <a:br>
              <a:rPr lang="cs-CZ" sz="4800" b="1" dirty="0">
                <a:solidFill>
                  <a:srgbClr val="002060"/>
                </a:solidFill>
              </a:rPr>
            </a:br>
            <a:r>
              <a:rPr lang="cs-CZ" sz="4800" b="1" dirty="0">
                <a:solidFill>
                  <a:srgbClr val="002060"/>
                </a:solidFill>
              </a:rPr>
              <a:t>Porodní domy nedovolují.</a:t>
            </a:r>
            <a:br>
              <a:rPr lang="cs-CZ" sz="4800" b="1" dirty="0">
                <a:solidFill>
                  <a:srgbClr val="002060"/>
                </a:solidFill>
              </a:rPr>
            </a:br>
            <a:r>
              <a:rPr lang="cs-CZ" sz="4800" b="1" dirty="0">
                <a:solidFill>
                  <a:srgbClr val="002060"/>
                </a:solidFill>
              </a:rPr>
              <a:t>Porody doma zatracují.</a:t>
            </a:r>
            <a:br>
              <a:rPr lang="cs-CZ" sz="4800" b="1" dirty="0">
                <a:solidFill>
                  <a:srgbClr val="002060"/>
                </a:solidFill>
              </a:rPr>
            </a:br>
            <a:br>
              <a:rPr lang="cs-CZ" sz="4800" b="1" dirty="0">
                <a:solidFill>
                  <a:srgbClr val="002060"/>
                </a:solidFill>
              </a:rPr>
            </a:br>
            <a:r>
              <a:rPr lang="cs-CZ" sz="4800" b="1" dirty="0">
                <a:solidFill>
                  <a:srgbClr val="CC0000"/>
                </a:solidFill>
              </a:rPr>
              <a:t>TAK KDE? TAK JAK?</a:t>
            </a:r>
            <a:br>
              <a:rPr lang="cs-CZ" sz="4800" b="1" dirty="0">
                <a:solidFill>
                  <a:srgbClr val="CC0000"/>
                </a:solidFill>
              </a:rPr>
            </a:br>
            <a:br>
              <a:rPr lang="cs-CZ" sz="4800" dirty="0">
                <a:solidFill>
                  <a:srgbClr val="002060"/>
                </a:solidFill>
              </a:rPr>
            </a:br>
            <a:endParaRPr lang="cs-CZ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9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0331550-C527-4A66-8BAE-172614FAE945}"/>
              </a:ext>
            </a:extLst>
          </p:cNvPr>
          <p:cNvSpPr txBox="1">
            <a:spLocks/>
          </p:cNvSpPr>
          <p:nvPr/>
        </p:nvSpPr>
        <p:spPr>
          <a:xfrm>
            <a:off x="1728952" y="3436883"/>
            <a:ext cx="10105860" cy="2078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br>
              <a:rPr lang="en-US" sz="4800" dirty="0">
                <a:solidFill>
                  <a:srgbClr val="002060"/>
                </a:solidFill>
              </a:rPr>
            </a:b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25E7381-9CE1-428F-BF7D-E58A5142F869}"/>
              </a:ext>
            </a:extLst>
          </p:cNvPr>
          <p:cNvSpPr txBox="1">
            <a:spLocks/>
          </p:cNvSpPr>
          <p:nvPr/>
        </p:nvSpPr>
        <p:spPr>
          <a:xfrm>
            <a:off x="204952" y="365127"/>
            <a:ext cx="11776842" cy="591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800000"/>
                </a:solidFill>
              </a:rPr>
              <a:t>Stát porody doma ani samostatné porodní domy nechce. </a:t>
            </a:r>
          </a:p>
          <a:p>
            <a:pPr algn="ctr"/>
            <a:r>
              <a:rPr lang="cs-CZ" sz="3600" b="1" dirty="0">
                <a:solidFill>
                  <a:srgbClr val="800000"/>
                </a:solidFill>
              </a:rPr>
              <a:t>Mnohé ženy ano.</a:t>
            </a:r>
            <a:r>
              <a:rPr lang="cs-CZ" sz="3200" b="1" dirty="0">
                <a:solidFill>
                  <a:srgbClr val="800000"/>
                </a:solidFill>
              </a:rPr>
              <a:t> </a:t>
            </a:r>
            <a:b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br>
              <a:rPr lang="cs-CZ" sz="4000" dirty="0"/>
            </a:br>
            <a:r>
              <a:rPr lang="cs-CZ" sz="4800" dirty="0"/>
              <a:t>Projekt</a:t>
            </a:r>
            <a:r>
              <a:rPr lang="cs-CZ" sz="4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PorodNICE</a:t>
            </a:r>
            <a:r>
              <a:rPr lang="cs-CZ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5P</a:t>
            </a:r>
            <a:br>
              <a:rPr lang="cs-CZ" sz="4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sz="4800" dirty="0"/>
              <a:t>je cesta </a:t>
            </a:r>
            <a:r>
              <a:rPr lang="cs-CZ" sz="4800" u="sng" dirty="0"/>
              <a:t>přátelského kompromisu</a:t>
            </a:r>
            <a:br>
              <a:rPr lang="cs-CZ" sz="5400" dirty="0">
                <a:solidFill>
                  <a:schemeClr val="accent3">
                    <a:lumMod val="50000"/>
                  </a:schemeClr>
                </a:solidFill>
              </a:rPr>
            </a:br>
            <a:endParaRPr lang="cs-CZ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C393796-D02F-4C8E-BE24-4822230246BB}"/>
              </a:ext>
            </a:extLst>
          </p:cNvPr>
          <p:cNvSpPr txBox="1">
            <a:spLocks/>
          </p:cNvSpPr>
          <p:nvPr/>
        </p:nvSpPr>
        <p:spPr>
          <a:xfrm>
            <a:off x="315310" y="614855"/>
            <a:ext cx="11634952" cy="5562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cs-CZ" sz="49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7200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PorodNICE</a:t>
            </a:r>
            <a:r>
              <a:rPr lang="cs-CZ" sz="7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5P </a:t>
            </a:r>
          </a:p>
          <a:p>
            <a:r>
              <a:rPr lang="cs-CZ" b="1" dirty="0"/>
              <a:t> </a:t>
            </a:r>
          </a:p>
          <a:p>
            <a:br>
              <a:rPr lang="cs-CZ" b="1" dirty="0"/>
            </a:br>
            <a:r>
              <a:rPr lang="cs-CZ" sz="6100" b="1" dirty="0">
                <a:solidFill>
                  <a:schemeClr val="accent2">
                    <a:lumMod val="75000"/>
                  </a:schemeClr>
                </a:solidFill>
              </a:rPr>
              <a:t>Porod </a:t>
            </a:r>
            <a:r>
              <a:rPr lang="cs-CZ" sz="6100" dirty="0"/>
              <a:t>- proces, při kterém přichází nová lidská bytost na svět.</a:t>
            </a:r>
            <a:br>
              <a:rPr lang="cs-CZ" sz="6100" dirty="0"/>
            </a:br>
            <a:endParaRPr lang="cs-CZ" sz="6100" dirty="0"/>
          </a:p>
          <a:p>
            <a:br>
              <a:rPr lang="cs-CZ" sz="6100" dirty="0"/>
            </a:br>
            <a:r>
              <a:rPr lang="cs-CZ" sz="6100" b="1" dirty="0">
                <a:solidFill>
                  <a:srgbClr val="FF3300"/>
                </a:solidFill>
              </a:rPr>
              <a:t>NICE </a:t>
            </a:r>
            <a:r>
              <a:rPr lang="cs-CZ" sz="6100" dirty="0"/>
              <a:t>- z angličtiny </a:t>
            </a:r>
            <a:r>
              <a:rPr lang="cs-CZ" sz="6100" i="1" dirty="0"/>
              <a:t>vlídný, milý, vstřícný, hezký, sympatický</a:t>
            </a:r>
            <a:br>
              <a:rPr lang="cs-CZ" sz="6100" i="1" dirty="0"/>
            </a:br>
            <a:endParaRPr lang="cs-CZ" sz="6100" i="1" dirty="0"/>
          </a:p>
          <a:p>
            <a:br>
              <a:rPr lang="cs-CZ" sz="6100" b="1" dirty="0"/>
            </a:br>
            <a:r>
              <a:rPr lang="cs-CZ" sz="6100" b="1" dirty="0">
                <a:solidFill>
                  <a:srgbClr val="CC0066"/>
                </a:solidFill>
              </a:rPr>
              <a:t>NICE </a:t>
            </a:r>
            <a:r>
              <a:rPr lang="cs-CZ" sz="6100" b="1" dirty="0" err="1">
                <a:solidFill>
                  <a:srgbClr val="CC0066"/>
                </a:solidFill>
              </a:rPr>
              <a:t>Guidelines</a:t>
            </a:r>
            <a:r>
              <a:rPr lang="cs-CZ" sz="6100" b="1" dirty="0">
                <a:solidFill>
                  <a:srgbClr val="CC0066"/>
                </a:solidFill>
              </a:rPr>
              <a:t> </a:t>
            </a:r>
            <a:r>
              <a:rPr lang="cs-CZ" sz="6100" dirty="0"/>
              <a:t>- doporučené postupy </a:t>
            </a:r>
            <a:r>
              <a:rPr lang="cs-CZ" sz="6100" dirty="0" err="1"/>
              <a:t>National</a:t>
            </a:r>
            <a:r>
              <a:rPr lang="cs-CZ" sz="6100" dirty="0"/>
              <a:t> Institute </a:t>
            </a:r>
            <a:r>
              <a:rPr lang="cs-CZ" sz="6100" dirty="0" err="1"/>
              <a:t>for</a:t>
            </a:r>
            <a:r>
              <a:rPr lang="cs-CZ" sz="6100" dirty="0"/>
              <a:t> </a:t>
            </a:r>
            <a:r>
              <a:rPr lang="cs-CZ" sz="6100" dirty="0" err="1"/>
              <a:t>Clinical</a:t>
            </a:r>
            <a:r>
              <a:rPr lang="cs-CZ" sz="6100" dirty="0"/>
              <a:t> Excellence</a:t>
            </a:r>
          </a:p>
          <a:p>
            <a:endParaRPr lang="cs-CZ" sz="6100" dirty="0"/>
          </a:p>
          <a:p>
            <a:br>
              <a:rPr lang="cs-CZ" sz="6100" dirty="0"/>
            </a:br>
            <a:r>
              <a:rPr lang="cs-CZ" sz="6100" b="1" dirty="0">
                <a:solidFill>
                  <a:srgbClr val="C00000"/>
                </a:solidFill>
              </a:rPr>
              <a:t>5P</a:t>
            </a:r>
            <a:r>
              <a:rPr lang="cs-CZ" sz="6100" dirty="0"/>
              <a:t>  - </a:t>
            </a:r>
            <a:r>
              <a:rPr lang="cs-CZ" sz="6100" b="1" dirty="0">
                <a:solidFill>
                  <a:srgbClr val="C00000"/>
                </a:solidFill>
              </a:rPr>
              <a:t>P</a:t>
            </a:r>
            <a:r>
              <a:rPr lang="cs-CZ" sz="6100" dirty="0"/>
              <a:t>okoje </a:t>
            </a:r>
            <a:r>
              <a:rPr lang="cs-CZ" sz="6100" b="1" dirty="0">
                <a:solidFill>
                  <a:srgbClr val="C00000"/>
                </a:solidFill>
              </a:rPr>
              <a:t>p</a:t>
            </a:r>
            <a:r>
              <a:rPr lang="cs-CZ" sz="6100" dirty="0"/>
              <a:t>odpory </a:t>
            </a:r>
            <a:r>
              <a:rPr lang="cs-CZ" sz="6100" b="1" dirty="0">
                <a:solidFill>
                  <a:srgbClr val="C00000"/>
                </a:solidFill>
              </a:rPr>
              <a:t>p</a:t>
            </a:r>
            <a:r>
              <a:rPr lang="cs-CZ" sz="6100" dirty="0"/>
              <a:t>řirozeného </a:t>
            </a:r>
            <a:r>
              <a:rPr lang="cs-CZ" sz="6100" b="1" dirty="0">
                <a:solidFill>
                  <a:srgbClr val="C00000"/>
                </a:solidFill>
              </a:rPr>
              <a:t>p</a:t>
            </a:r>
            <a:r>
              <a:rPr lang="cs-CZ" sz="6100" dirty="0"/>
              <a:t>orodu v </a:t>
            </a:r>
            <a:r>
              <a:rPr lang="cs-CZ" sz="6100" b="1" dirty="0">
                <a:solidFill>
                  <a:srgbClr val="C00000"/>
                </a:solidFill>
              </a:rPr>
              <a:t>p</a:t>
            </a:r>
            <a:r>
              <a:rPr lang="cs-CZ" sz="6100" dirty="0"/>
              <a:t>orodnicích </a:t>
            </a:r>
            <a:br>
              <a:rPr lang="cs-CZ" sz="3600" dirty="0"/>
            </a:br>
            <a:r>
              <a:rPr lang="cs-CZ" b="1" dirty="0"/>
              <a:t> 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89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Zástupný obsah 9" descr="Obsah obrázku osoba, interiér, zeď&#10;&#10;Popis byl vytvořen automaticky">
            <a:extLst>
              <a:ext uri="{FF2B5EF4-FFF2-40B4-BE49-F238E27FC236}">
                <a16:creationId xmlns:a16="http://schemas.microsoft.com/office/drawing/2014/main" id="{C084250C-2461-4824-AB99-3495165BBDE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113" y="3153103"/>
            <a:ext cx="4033599" cy="274645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ázek 5" descr="Obsah obrázku osoba, interiér, zeď, muž&#10;&#10;Popis byl vytvořen automaticky">
            <a:extLst>
              <a:ext uri="{FF2B5EF4-FFF2-40B4-BE49-F238E27FC236}">
                <a16:creationId xmlns:a16="http://schemas.microsoft.com/office/drawing/2014/main" id="{A5AC176C-5729-45B1-B9D8-382C4744FB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761" y="3153103"/>
            <a:ext cx="4033599" cy="274645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471478D4-4E43-4109-8D8A-CBE636A2D087}"/>
              </a:ext>
            </a:extLst>
          </p:cNvPr>
          <p:cNvSpPr txBox="1">
            <a:spLocks/>
          </p:cNvSpPr>
          <p:nvPr/>
        </p:nvSpPr>
        <p:spPr>
          <a:xfrm>
            <a:off x="331076" y="772510"/>
            <a:ext cx="11223107" cy="227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dirty="0">
                <a:solidFill>
                  <a:srgbClr val="C00000"/>
                </a:solidFill>
              </a:rPr>
              <a:t>Mezinárodně uznávaným </a:t>
            </a:r>
            <a:r>
              <a:rPr lang="cs-CZ" sz="3600" b="1" dirty="0">
                <a:solidFill>
                  <a:srgbClr val="C00000"/>
                </a:solidFill>
              </a:rPr>
              <a:t>odborníkem </a:t>
            </a:r>
            <a:br>
              <a:rPr lang="cs-CZ" sz="3600" dirty="0"/>
            </a:br>
            <a:r>
              <a:rPr lang="cs-CZ" sz="3600" dirty="0"/>
              <a:t>na poskytování péče </a:t>
            </a:r>
            <a:r>
              <a:rPr lang="cs-CZ" sz="3600" dirty="0">
                <a:solidFill>
                  <a:srgbClr val="C00000"/>
                </a:solidFill>
              </a:rPr>
              <a:t>během </a:t>
            </a:r>
            <a:br>
              <a:rPr lang="cs-CZ" sz="3600" dirty="0"/>
            </a:br>
            <a:r>
              <a:rPr lang="cs-CZ" sz="3600" dirty="0"/>
              <a:t>normálního = </a:t>
            </a:r>
            <a:r>
              <a:rPr lang="cs-CZ" sz="3600" dirty="0">
                <a:solidFill>
                  <a:srgbClr val="C00000"/>
                </a:solidFill>
              </a:rPr>
              <a:t>zdravého, přirozeného porodu je </a:t>
            </a:r>
            <a:br>
              <a:rPr lang="cs-CZ" sz="3600" dirty="0">
                <a:solidFill>
                  <a:srgbClr val="C00000"/>
                </a:solidFill>
              </a:rPr>
            </a:br>
            <a:r>
              <a:rPr lang="cs-CZ" sz="3600" b="1" dirty="0">
                <a:solidFill>
                  <a:srgbClr val="C00000"/>
                </a:solidFill>
              </a:rPr>
              <a:t>porodní asistentka</a:t>
            </a:r>
            <a:r>
              <a:rPr lang="cs-CZ" sz="36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8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5"/>
    </mc:Choice>
    <mc:Fallback xmlns="">
      <p:transition spd="slow" advTm="2097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</TotalTime>
  <Words>895</Words>
  <Application>Microsoft Office PowerPoint</Application>
  <PresentationFormat>Širokoúhlá obrazovka</PresentationFormat>
  <Paragraphs>151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Adobe Fan Heiti Std B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Jsem zdravá těhotná žena    Řízený porod v NEMOCNICI NECHCI!  Porodní domy nedovolují. Porody doma zatracují.  TAK KDE? TAK JAK?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Porodnice 5P vize 2019-2022</dc:title>
  <dc:creator>Ivan Štromer</dc:creator>
  <cp:lastModifiedBy>Ivan Štromer</cp:lastModifiedBy>
  <cp:revision>51</cp:revision>
  <dcterms:created xsi:type="dcterms:W3CDTF">2019-11-14T21:39:09Z</dcterms:created>
  <dcterms:modified xsi:type="dcterms:W3CDTF">2019-12-03T19:57:38Z</dcterms:modified>
</cp:coreProperties>
</file>