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79" r:id="rId11"/>
    <p:sldId id="264" r:id="rId12"/>
    <p:sldId id="272" r:id="rId13"/>
    <p:sldId id="278" r:id="rId14"/>
    <p:sldId id="277" r:id="rId15"/>
    <p:sldId id="267" r:id="rId16"/>
    <p:sldId id="280" r:id="rId17"/>
    <p:sldId id="266" r:id="rId18"/>
    <p:sldId id="275" r:id="rId19"/>
    <p:sldId id="276" r:id="rId20"/>
    <p:sldId id="288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1" autoAdjust="0"/>
  </p:normalViewPr>
  <p:slideViewPr>
    <p:cSldViewPr snapToGrid="0">
      <p:cViewPr varScale="1">
        <p:scale>
          <a:sx n="70" d="100"/>
          <a:sy n="70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ice.org.uk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D50A60-E26B-45ED-ADF7-C57C2FE590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000" dirty="0"/>
              <a:t>Porod</a:t>
            </a:r>
            <a:r>
              <a:rPr lang="cs-CZ" sz="6000" b="1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nice </a:t>
            </a:r>
            <a:r>
              <a:rPr lang="cs-CZ" sz="6000" dirty="0">
                <a:solidFill>
                  <a:srgbClr val="C00000"/>
                </a:solidFill>
              </a:rPr>
              <a:t>5P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/>
            </a:r>
            <a:br>
              <a:rPr lang="cs-CZ" b="1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</a:br>
            <a:r>
              <a:rPr lang="cs-CZ" sz="3200" dirty="0"/>
              <a:t>vize 2019-2022</a:t>
            </a:r>
            <a:br>
              <a:rPr lang="cs-CZ" sz="3200" dirty="0"/>
            </a:br>
            <a:endParaRPr lang="cs-CZ" dirty="0">
              <a:latin typeface="Lucida Calligraphy" panose="03010101010101010101" pitchFamily="66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B5C46CAD-9728-4795-9E31-3B1D4BDB97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3600" dirty="0"/>
              <a:t>Porodní dům U čápa, o.p.s.</a:t>
            </a:r>
          </a:p>
          <a:p>
            <a:r>
              <a:rPr lang="cs-CZ" sz="3000" dirty="0"/>
              <a:t>Zuzana Štromerová, BSc</a:t>
            </a:r>
          </a:p>
          <a:p>
            <a:r>
              <a:rPr lang="cs-CZ" sz="3000" dirty="0"/>
              <a:t>Milena Dvořáková, BSc</a:t>
            </a:r>
          </a:p>
        </p:txBody>
      </p:sp>
    </p:spTree>
    <p:extLst>
      <p:ext uri="{BB962C8B-B14F-4D97-AF65-F5344CB8AC3E}">
        <p14:creationId xmlns:p14="http://schemas.microsoft.com/office/powerpoint/2010/main" val="712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5"/>
    </mc:Choice>
    <mc:Fallback xmlns="">
      <p:transition spd="slow" advTm="420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3612CE-9ED3-4314-868F-B73B95ED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1562100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accent5">
                    <a:lumMod val="50000"/>
                  </a:schemeClr>
                </a:solidFill>
              </a:rPr>
              <a:t>Samostatná, resp. nesamostatná profese porodní asistentky</a:t>
            </a: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xmlns="" id="{7CB9C773-D7C3-4C07-929B-6C05043927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129" b="8129"/>
          <a:stretch>
            <a:fillRect/>
          </a:stretch>
        </p:blipFill>
        <p:spPr>
          <a:xfrm rot="5400000">
            <a:off x="6703077" y="1813578"/>
            <a:ext cx="4886323" cy="3068922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CC8A513-6E95-4CE2-94DE-2B52F3A14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Některé krajské úřady </a:t>
            </a:r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vydávají komunitním porodním asistentkám </a:t>
            </a:r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limitovaná povolení k činnosti</a:t>
            </a:r>
          </a:p>
          <a:p>
            <a:pPr marL="0" indent="0" algn="ctr">
              <a:buNone/>
            </a:pPr>
            <a:endParaRPr lang="cs-CZ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středočeský kraj: </a:t>
            </a:r>
            <a:r>
              <a:rPr lang="cs-CZ" sz="2400" dirty="0">
                <a:solidFill>
                  <a:srgbClr val="C00000"/>
                </a:solidFill>
              </a:rPr>
              <a:t>Porodní asistentka bez fyziologického porodu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Královéhradecký kraj: </a:t>
            </a:r>
            <a:r>
              <a:rPr lang="cs-CZ" sz="2400" dirty="0">
                <a:solidFill>
                  <a:srgbClr val="C00000"/>
                </a:solidFill>
              </a:rPr>
              <a:t>Porodní asistentka bez vedení porodu</a:t>
            </a:r>
          </a:p>
        </p:txBody>
      </p:sp>
    </p:spTree>
    <p:extLst>
      <p:ext uri="{BB962C8B-B14F-4D97-AF65-F5344CB8AC3E}">
        <p14:creationId xmlns:p14="http://schemas.microsoft.com/office/powerpoint/2010/main" val="304725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F46D740-2E08-4582-B0ED-3FBE2046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972457"/>
            <a:ext cx="10364451" cy="6066972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3">
                    <a:lumMod val="75000"/>
                  </a:schemeClr>
                </a:solidFill>
              </a:rPr>
              <a:t>Výše uvedené důvody vedou </a:t>
            </a:r>
            <a:br>
              <a:rPr lang="cs-CZ" sz="4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4000" b="1" dirty="0">
                <a:solidFill>
                  <a:schemeClr val="accent3">
                    <a:lumMod val="75000"/>
                  </a:schemeClr>
                </a:solidFill>
              </a:rPr>
              <a:t>obecně prospěšnou společnost </a:t>
            </a:r>
            <a:br>
              <a:rPr lang="cs-CZ" sz="4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4000" b="1" dirty="0">
                <a:solidFill>
                  <a:schemeClr val="accent3">
                    <a:lumMod val="75000"/>
                  </a:schemeClr>
                </a:solidFill>
              </a:rPr>
              <a:t>Porodní dům U čápa k rozvoji projektu </a:t>
            </a:r>
            <a:r>
              <a:rPr lang="cs-CZ" sz="4000" b="1" dirty="0" err="1">
                <a:solidFill>
                  <a:srgbClr val="C00000"/>
                </a:solidFill>
              </a:rPr>
              <a:t>Porod</a:t>
            </a:r>
            <a:r>
              <a:rPr lang="cs-CZ" sz="4000" b="1" dirty="0" err="1">
                <a:solidFill>
                  <a:srgbClr val="C00000"/>
                </a:solidFill>
                <a:latin typeface="Lucida Calligraphy" panose="03010101010101010101" pitchFamily="66" charset="0"/>
              </a:rPr>
              <a:t>NICE</a:t>
            </a:r>
            <a:r>
              <a:rPr lang="cs-CZ" sz="4000" b="1" dirty="0">
                <a:solidFill>
                  <a:srgbClr val="C00000"/>
                </a:solidFill>
              </a:rPr>
              <a:t> 5P vize 2019–2022. </a:t>
            </a:r>
            <a:r>
              <a:rPr lang="cs-CZ" sz="4000" dirty="0">
                <a:solidFill>
                  <a:srgbClr val="C00000"/>
                </a:solidFill>
              </a:rPr>
              <a:t/>
            </a:r>
            <a:br>
              <a:rPr lang="cs-CZ" sz="4000" dirty="0">
                <a:solidFill>
                  <a:srgbClr val="C00000"/>
                </a:solidFill>
              </a:rPr>
            </a:br>
            <a:r>
              <a:rPr lang="cs-CZ" sz="4000" dirty="0">
                <a:solidFill>
                  <a:srgbClr val="C00000"/>
                </a:solidFill>
              </a:rPr>
              <a:t> </a:t>
            </a:r>
            <a:br>
              <a:rPr lang="cs-CZ" sz="4000" dirty="0">
                <a:solidFill>
                  <a:srgbClr val="C00000"/>
                </a:solidFill>
              </a:rPr>
            </a:br>
            <a:endParaRPr lang="cs-CZ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32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E1408BAF-1350-4BC5-9C72-82A08BB07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E67B53-E530-4CC6-B1E7-4CCC1FD632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AE94ADDC-FBCA-4838-8D97-4B0770AFC1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EDB06F6B-6027-4B19-829E-EEDE917268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ástupný obsah 9" descr="Obsah obrázku osoba, interiér, zeď&#10;&#10;Popis byl vytvořen automaticky">
            <a:extLst>
              <a:ext uri="{FF2B5EF4-FFF2-40B4-BE49-F238E27FC236}">
                <a16:creationId xmlns:a16="http://schemas.microsoft.com/office/drawing/2014/main" xmlns="" id="{C084250C-2461-4824-AB99-3495165BBDEB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830" y="957486"/>
            <a:ext cx="4380440" cy="3285330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Obrázek 10" descr="Obsah obrázku osoba, interiér, zeď, muž&#10;&#10;Popis byl vytvořen automaticky">
            <a:extLst>
              <a:ext uri="{FF2B5EF4-FFF2-40B4-BE49-F238E27FC236}">
                <a16:creationId xmlns:a16="http://schemas.microsoft.com/office/drawing/2014/main" xmlns="" id="{A5AC176C-5729-45B1-B9D8-382C4744FB1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020" y="1187655"/>
            <a:ext cx="5022206" cy="2824992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0CA11D6-C4F1-476E-8455-2C26DEDE94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0717727-6E80-4D56-AF23-9E0AE1D5AD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xmlns="" id="{471478D4-4E43-4109-8D8A-CBE636A2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0" y="4381397"/>
            <a:ext cx="10916365" cy="20245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Mezinárodně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uznávaným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odborníkem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poskytování</a:t>
            </a:r>
            <a:r>
              <a:rPr lang="en-US" sz="2400" dirty="0"/>
              <a:t> </a:t>
            </a:r>
            <a:r>
              <a:rPr lang="en-US" sz="2400" dirty="0" err="1"/>
              <a:t>péče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během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normálního</a:t>
            </a:r>
            <a:r>
              <a:rPr lang="en-US" sz="2400" dirty="0"/>
              <a:t> = </a:t>
            </a:r>
            <a:r>
              <a:rPr lang="en-US" sz="2400" dirty="0" err="1">
                <a:solidFill>
                  <a:srgbClr val="C00000"/>
                </a:solidFill>
              </a:rPr>
              <a:t>zdravého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přirozeného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porodu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cs-CZ" sz="2400" dirty="0">
                <a:solidFill>
                  <a:srgbClr val="C00000"/>
                </a:solidFill>
              </a:rPr>
              <a:t/>
            </a:r>
            <a:br>
              <a:rPr lang="cs-CZ" sz="2400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je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porodní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asistentka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br>
              <a:rPr lang="en-US" sz="2400" dirty="0">
                <a:solidFill>
                  <a:srgbClr val="C00000"/>
                </a:solidFill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8C16FAF2-C5D4-4DDC-9F89-9831186B7B44}"/>
              </a:ext>
            </a:extLst>
          </p:cNvPr>
          <p:cNvSpPr/>
          <p:nvPr/>
        </p:nvSpPr>
        <p:spPr>
          <a:xfrm>
            <a:off x="7944787" y="551638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866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xmlns="" id="{6B535481-F440-4A9D-8E63-15362D38B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5">
                    <a:lumMod val="50000"/>
                  </a:schemeClr>
                </a:solidFill>
              </a:rPr>
              <a:t>Optimální rozdělení úloh a spolupráce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7209CBAA-2C0A-44B9-A2E0-E7344C5FCE8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800" dirty="0">
                <a:solidFill>
                  <a:srgbClr val="00B050"/>
                </a:solidFill>
              </a:rPr>
              <a:t>Zdravá těhotná a rodící žena – samostatná péče porodní asistentky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C00000"/>
                </a:solidFill>
              </a:rPr>
              <a:t>Nemocná těhotná a rodící žena – péče lékaře (bude na ně mít více času</a:t>
            </a:r>
            <a:r>
              <a:rPr lang="cs-CZ" sz="2800" dirty="0">
                <a:solidFill>
                  <a:srgbClr val="C00000"/>
                </a:solidFill>
                <a:sym typeface="Segoe UI Emoji" panose="020B0502040204020203" pitchFamily="34" charset="0"/>
              </a:rPr>
              <a:t>😊</a:t>
            </a:r>
            <a:r>
              <a:rPr lang="cs-CZ" sz="2800" dirty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B050"/>
                </a:solidFill>
              </a:rPr>
              <a:t>Suspektní</a:t>
            </a:r>
            <a:r>
              <a:rPr lang="cs-CZ" sz="2800" dirty="0"/>
              <a:t> </a:t>
            </a:r>
            <a:r>
              <a:rPr lang="cs-CZ" sz="2800" dirty="0">
                <a:solidFill>
                  <a:srgbClr val="C00000"/>
                </a:solidFill>
              </a:rPr>
              <a:t>stav </a:t>
            </a:r>
            <a:r>
              <a:rPr lang="cs-CZ" sz="2800" dirty="0"/>
              <a:t>– </a:t>
            </a:r>
            <a:r>
              <a:rPr lang="cs-CZ" sz="2800" dirty="0">
                <a:solidFill>
                  <a:srgbClr val="00B050"/>
                </a:solidFill>
              </a:rPr>
              <a:t>porodní asistentka konzultuje </a:t>
            </a:r>
            <a:r>
              <a:rPr lang="cs-CZ" sz="2800" dirty="0">
                <a:solidFill>
                  <a:srgbClr val="C00000"/>
                </a:solidFill>
              </a:rPr>
              <a:t>lékaře, ten rozhodne, kterou cestou daná žena půjde</a:t>
            </a:r>
          </a:p>
          <a:p>
            <a:pPr marL="0" indent="0">
              <a:buNone/>
            </a:pPr>
            <a:r>
              <a:rPr lang="cs-CZ" sz="2800" b="1" dirty="0">
                <a:solidFill>
                  <a:srgbClr val="C00000"/>
                </a:solidFill>
              </a:rPr>
              <a:t> 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259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3E70E8A-FCFF-4144-AE70-21FB48EB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55102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accent5">
                    <a:lumMod val="50000"/>
                  </a:schemeClr>
                </a:solidFill>
              </a:rPr>
              <a:t>Základní vliv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10C4B72-7BF4-467F-8BD8-F7697C2784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45758"/>
            <a:ext cx="5106026" cy="4412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00B050"/>
                </a:solidFill>
              </a:rPr>
              <a:t>Doma jsou „domácími“ rodiče. </a:t>
            </a:r>
          </a:p>
          <a:p>
            <a:pPr marL="0" indent="0">
              <a:buNone/>
            </a:pPr>
            <a:r>
              <a:rPr lang="cs-CZ" sz="1800" i="1" dirty="0">
                <a:solidFill>
                  <a:srgbClr val="00B050"/>
                </a:solidFill>
              </a:rPr>
              <a:t>Mají tam své zázemí, soukromí a svou mikroflóru. Cítí se tam bezpečně.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B050"/>
                </a:solidFill>
              </a:rPr>
              <a:t>Porodní asistentka je návštěva.</a:t>
            </a:r>
            <a:endParaRPr lang="cs-CZ" sz="18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00B050"/>
                </a:solidFill>
              </a:rPr>
              <a:t>Informace podává formou rady a doporučení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0C8EF3D5-F08A-4F56-A081-BC55FF5DE2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1828800"/>
            <a:ext cx="5105400" cy="4263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C00000"/>
                </a:solidFill>
              </a:rPr>
              <a:t>V porodnici jsou „domácími“ zdravotníci. </a:t>
            </a:r>
          </a:p>
          <a:p>
            <a:pPr marL="0" indent="0">
              <a:buNone/>
            </a:pPr>
            <a:r>
              <a:rPr lang="cs-CZ" sz="1800" i="1" dirty="0">
                <a:solidFill>
                  <a:srgbClr val="C00000"/>
                </a:solidFill>
              </a:rPr>
              <a:t>Mají tam své zázemí, místnost, kam rodiče nechodí, nemocniční mikroflóru.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C00000"/>
                </a:solidFill>
              </a:rPr>
              <a:t>Rodiče přicházejí jako návštěva</a:t>
            </a:r>
            <a:r>
              <a:rPr lang="cs-CZ" b="1" dirty="0">
                <a:solidFill>
                  <a:srgbClr val="C00000"/>
                </a:solidFill>
              </a:rPr>
              <a:t>. </a:t>
            </a:r>
            <a:endParaRPr lang="cs-CZ" sz="18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C00000"/>
                </a:solidFill>
              </a:rPr>
              <a:t>Informace  jsou podávány formou poučení nebo oznámení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475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E1408BAF-1350-4BC5-9C72-82A08BB07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E67B53-E530-4CC6-B1E7-4CCC1FD632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AE94ADDC-FBCA-4838-8D97-4B0770AFC1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EDB06F6B-6027-4B19-829E-EEDE917268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obsah 6" descr="Obsah obrázku osoba, interiér, dítě, zeď&#10;&#10;Popis byl vytvořen automaticky">
            <a:extLst>
              <a:ext uri="{FF2B5EF4-FFF2-40B4-BE49-F238E27FC236}">
                <a16:creationId xmlns:a16="http://schemas.microsoft.com/office/drawing/2014/main" xmlns="" id="{01DFB78B-ED60-4ED2-85A1-89DA0D273722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877" y="957486"/>
            <a:ext cx="4940345" cy="3285330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Zástupný obsah 7" descr="Obsah obrázku interiér, osoba, vsedě, pohovka&#10;&#10;Popis byl vytvořen automaticky">
            <a:extLst>
              <a:ext uri="{FF2B5EF4-FFF2-40B4-BE49-F238E27FC236}">
                <a16:creationId xmlns:a16="http://schemas.microsoft.com/office/drawing/2014/main" xmlns="" id="{B03D2170-EFA9-433B-A39D-5A84EBE10586}"/>
              </a:ext>
            </a:extLst>
          </p:cNvPr>
          <p:cNvPicPr>
            <a:picLocks noGrp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951" y="957486"/>
            <a:ext cx="4940343" cy="3285330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CA11D6-C4F1-476E-8455-2C26DEDE94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0717727-6E80-4D56-AF23-9E0AE1D5AD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xmlns="" id="{77FE1B98-B6E8-4E45-9451-0C06808D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39" y="4375901"/>
            <a:ext cx="10916365" cy="23490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Zdravý přirozený porod </a:t>
            </a:r>
            <a:br>
              <a:rPr lang="cs-CZ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je především děj sociální. </a:t>
            </a:r>
            <a:br>
              <a:rPr lang="cs-CZ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Rodiče se budou starat o další dítě, </a:t>
            </a:r>
            <a:br>
              <a:rPr lang="cs-CZ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rodině přibude další strávník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sym typeface="Segoe UI Emoji" panose="020B0502040204020203" pitchFamily="34" charset="0"/>
              </a:rPr>
              <a:t>😊</a:t>
            </a:r>
            <a:r>
              <a:rPr lang="cs-CZ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cs-CZ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17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25496B42-CC46-4183-B481-887CD3E8C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65E2D7E-B7BD-404F-9F71-D6620D37B9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48FE65CB-EFD8-497D-A30A-093E20EAC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Ã½sledek obrÃ¡zku pro obrÃ¡zek pro pÅirozenÃ½ porod">
            <a:extLst>
              <a:ext uri="{FF2B5EF4-FFF2-40B4-BE49-F238E27FC236}">
                <a16:creationId xmlns:a16="http://schemas.microsoft.com/office/drawing/2014/main" xmlns="" id="{6347FABB-8FC7-4387-8BAF-47E4FAF0A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1"/>
          <a:stretch/>
        </p:blipFill>
        <p:spPr bwMode="auto">
          <a:xfrm>
            <a:off x="1028306" y="1246909"/>
            <a:ext cx="5454489" cy="5001492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3265C2A-0A58-43AD-A406-8F4478E287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4C72565-69ED-4425-B843-DDE1A360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782" y="640831"/>
            <a:ext cx="4288754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Cíle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projektu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8BBFF384-333A-4CEE-957A-AA96C5481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9782" y="1953492"/>
            <a:ext cx="4288754" cy="429491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1.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Převést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bezpečné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postupy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používané</a:t>
            </a: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ověřené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porodními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asistentkami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při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zdravých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přirozených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porodech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v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domácím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prostředí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do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porodnic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l">
              <a:spcBef>
                <a:spcPts val="0"/>
              </a:spcBef>
            </a:pPr>
            <a:endParaRPr lang="cs-CZ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cs-CZ" sz="2000" dirty="0"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Rozšířit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nabídku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zvýšit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kvalitu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péče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nabízené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porodnicemi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8044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25496B42-CC46-4183-B481-887CD3E8C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65E2D7E-B7BD-404F-9F71-D6620D37B9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6E3254AE-C4CD-426D-A6E8-7FA13B0F8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D3F1048F-7BE9-4E9A-A9EA-2F5A71F94A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0105" y="2367091"/>
            <a:ext cx="4565476" cy="3424107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5C53434-A0C7-4A81-8EB0-D460DAD9B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BB96300-3F9B-4C86-B536-317C6B8A4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/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/>
              <a:t> 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Cíle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projektu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EEE9F56-053A-4C66-ABE2-C2BE09553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1914526"/>
            <a:ext cx="5240867" cy="421957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l">
              <a:lnSpc>
                <a:spcPct val="110000"/>
              </a:lnSpc>
            </a:pP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/>
              <a:t>3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Odlehčit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přetíženým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porodnicím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diferenciací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péče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využitím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plného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pracovního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potenciálu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 porodních asistentek.</a:t>
            </a:r>
          </a:p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4. </a:t>
            </a: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Nabídnout </a:t>
            </a:r>
            <a:r>
              <a:rPr lang="cs-CZ" sz="2000" dirty="0">
                <a:solidFill>
                  <a:schemeClr val="accent5">
                    <a:lumMod val="75000"/>
                  </a:schemeClr>
                </a:solidFill>
              </a:rPr>
              <a:t>rodičům </a:t>
            </a:r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informovaný výběr </a:t>
            </a:r>
            <a:r>
              <a:rPr lang="cs-CZ" sz="2000" dirty="0">
                <a:solidFill>
                  <a:schemeClr val="accent5">
                    <a:lumMod val="75000"/>
                  </a:schemeClr>
                </a:solidFill>
              </a:rPr>
              <a:t>bezpečné a „uživatelsky příjemné“ porodnické péče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6.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Posílit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rodičovství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rodinu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7.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Posílit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profesi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porodní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asistence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084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6BEDBF-3953-420D-A099-FC2D9C592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47675"/>
            <a:ext cx="10364451" cy="13049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Co je </a:t>
            </a:r>
            <a:r>
              <a:rPr lang="cs-CZ" sz="4800" b="1" dirty="0">
                <a:solidFill>
                  <a:schemeClr val="accent5">
                    <a:lumMod val="50000"/>
                  </a:schemeClr>
                </a:solidFill>
              </a:rPr>
              <a:t>a co není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pokoj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5P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962E024-DA2B-474A-BB1B-71CFFC4FA6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85950"/>
            <a:ext cx="5106026" cy="4353533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lvl="0"/>
            <a:r>
              <a:rPr lang="cs-CZ" sz="2600" dirty="0">
                <a:solidFill>
                  <a:schemeClr val="accent3">
                    <a:lumMod val="50000"/>
                  </a:schemeClr>
                </a:solidFill>
              </a:rPr>
              <a:t>Vybavením Nepřipomíná nemocnici</a:t>
            </a:r>
          </a:p>
          <a:p>
            <a:pPr lvl="0"/>
            <a:r>
              <a:rPr lang="cs-CZ" sz="2600" dirty="0">
                <a:solidFill>
                  <a:schemeClr val="accent3">
                    <a:lumMod val="50000"/>
                  </a:schemeClr>
                </a:solidFill>
              </a:rPr>
              <a:t>podporuje Přirozené chování rodiny a přirozený porod</a:t>
            </a:r>
          </a:p>
          <a:p>
            <a:pPr lvl="0"/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rodina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zůstává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stále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pohromadě</a:t>
            </a:r>
            <a:r>
              <a:rPr lang="cs-CZ" sz="2600" dirty="0">
                <a:solidFill>
                  <a:schemeClr val="accent3">
                    <a:lumMod val="50000"/>
                  </a:schemeClr>
                </a:solidFill>
              </a:rPr>
              <a:t>, může se uvolnit a chovat „jako doma“</a:t>
            </a:r>
          </a:p>
          <a:p>
            <a:pPr lvl="0"/>
            <a:r>
              <a:rPr lang="cs-CZ" sz="2600" dirty="0">
                <a:solidFill>
                  <a:schemeClr val="accent3">
                    <a:lumMod val="50000"/>
                  </a:schemeClr>
                </a:solidFill>
              </a:rPr>
              <a:t>PA je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hlavním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poskytovatelem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péče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cs-CZ" sz="2600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Možné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místo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praktického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výcviku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v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přirozeném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3">
                    <a:lumMod val="50000"/>
                  </a:schemeClr>
                </a:solidFill>
              </a:rPr>
              <a:t>porodu</a:t>
            </a:r>
            <a:r>
              <a:rPr lang="cs-CZ" sz="2600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sz="2600" dirty="0">
              <a:solidFill>
                <a:schemeClr val="accent3">
                  <a:lumMod val="50000"/>
                </a:schemeClr>
              </a:solidFill>
            </a:endParaRPr>
          </a:p>
          <a:p>
            <a:pPr marL="0"/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D4534CFB-D52C-4716-8FF8-CB7AFF6100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1885950"/>
            <a:ext cx="5105400" cy="3905249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Plně technicky vybavený</a:t>
            </a:r>
          </a:p>
          <a:p>
            <a:r>
              <a:rPr lang="cs-CZ" sz="2400" dirty="0">
                <a:solidFill>
                  <a:srgbClr val="C00000"/>
                </a:solidFill>
              </a:rPr>
              <a:t>Přirozený průběh porodu je rušen rutinními postupy</a:t>
            </a:r>
          </a:p>
          <a:p>
            <a:r>
              <a:rPr lang="cs-CZ" sz="2400" dirty="0">
                <a:solidFill>
                  <a:srgbClr val="C00000"/>
                </a:solidFill>
              </a:rPr>
              <a:t>Rodina je separována</a:t>
            </a:r>
          </a:p>
          <a:p>
            <a:r>
              <a:rPr lang="cs-CZ" sz="2400" dirty="0">
                <a:solidFill>
                  <a:srgbClr val="C00000"/>
                </a:solidFill>
              </a:rPr>
              <a:t>PA je technickým a administrativním pracovníkem</a:t>
            </a:r>
          </a:p>
        </p:txBody>
      </p:sp>
    </p:spTree>
    <p:extLst>
      <p:ext uri="{BB962C8B-B14F-4D97-AF65-F5344CB8AC3E}">
        <p14:creationId xmlns:p14="http://schemas.microsoft.com/office/powerpoint/2010/main" val="427357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25496B42-CC46-4183-B481-887CD3E8C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5E2D7E-B7BD-404F-9F71-D6620D37B9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6E3254AE-C4CD-426D-A6E8-7FA13B0F8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5C53434-A0C7-4A81-8EB0-D460DAD9B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Zástupný obsah 6" descr="Obsah obrázku interiér, patro, zeď, pohovka&#10;&#10;Popis byl vytvořen automaticky">
            <a:extLst>
              <a:ext uri="{FF2B5EF4-FFF2-40B4-BE49-F238E27FC236}">
                <a16:creationId xmlns:a16="http://schemas.microsoft.com/office/drawing/2014/main" xmlns="" id="{C4A45567-4871-41A5-B772-00E1496EC0A8}"/>
              </a:ext>
            </a:extLst>
          </p:cNvPr>
          <p:cNvPicPr>
            <a:picLocks noGrp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0106" y="2367091"/>
            <a:ext cx="4565475" cy="3424107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0FB4BE1-CBCF-445E-B6A5-F548CBDB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Základní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předpoklady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pro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bezpečný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porod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v 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pokojích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5P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4CABBB1-1080-4E18-BACA-D65B461130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516" y="1880171"/>
            <a:ext cx="5342752" cy="435931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>
              <a:lnSpc>
                <a:spcPct val="11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Matka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a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dítě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jsou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v 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dobré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kondici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lvl="0">
              <a:lnSpc>
                <a:spcPct val="11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Jeden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plod v 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poloze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podélné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hlavičkou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nebo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koncem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pánevním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lvl="0">
              <a:lnSpc>
                <a:spcPct val="11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Stáří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těhotenství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37 + 0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až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42 + 0.</a:t>
            </a:r>
          </a:p>
          <a:p>
            <a:pPr lvl="0">
              <a:lnSpc>
                <a:spcPct val="11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Naléhající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část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je v 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pevném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kontaktu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s 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pánevním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vchodem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</a:rPr>
              <a:t>Dále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 v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</a:rPr>
              <a:t>průběhu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</a:rPr>
              <a:t>porodu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lnSpc>
                <a:spcPct val="11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Žena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prožívá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účinné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silné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kontrakce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1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8E2FFD0-2E11-42CB-8C1F-9501C28F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chemeClr val="accent5">
                    <a:lumMod val="50000"/>
                  </a:schemeClr>
                </a:solidFill>
              </a:rPr>
              <a:t>Poděkování</a:t>
            </a:r>
          </a:p>
        </p:txBody>
      </p:sp>
      <p:pic>
        <p:nvPicPr>
          <p:cNvPr id="20" name="Zástupný obsah 19" descr="Obsah obrázku tráva, text, exteriér, obloha&#10;&#10;Popis byl vytvořen automaticky">
            <a:extLst>
              <a:ext uri="{FF2B5EF4-FFF2-40B4-BE49-F238E27FC236}">
                <a16:creationId xmlns:a16="http://schemas.microsoft.com/office/drawing/2014/main" xmlns="" id="{9708FF8E-A453-4315-B26A-15D3F107CE5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81087" y="2536031"/>
            <a:ext cx="2390775" cy="2381250"/>
          </a:xfrm>
        </p:spPr>
      </p:pic>
      <p:sp>
        <p:nvSpPr>
          <p:cNvPr id="18" name="Zástupný obsah 17">
            <a:extLst>
              <a:ext uri="{FF2B5EF4-FFF2-40B4-BE49-F238E27FC236}">
                <a16:creationId xmlns:a16="http://schemas.microsoft.com/office/drawing/2014/main" xmlns="" id="{9B753AD3-AA46-4257-97FC-E57010B2284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4926" y="2536031"/>
            <a:ext cx="7353300" cy="3424107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Děkujeme za pomoc a podporu </a:t>
            </a:r>
          </a:p>
          <a:p>
            <a:pPr marL="0" indent="0" algn="ctr">
              <a:buNone/>
            </a:pPr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ing. Miloši </a:t>
            </a:r>
            <a:r>
              <a:rPr lang="cs-CZ" sz="2800" b="1" dirty="0" err="1">
                <a:solidFill>
                  <a:schemeClr val="accent5">
                    <a:lumMod val="75000"/>
                  </a:schemeClr>
                </a:solidFill>
              </a:rPr>
              <a:t>růžičkovi</a:t>
            </a:r>
            <a:endParaRPr lang="cs-CZ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Projekt byl finančně podpořen </a:t>
            </a:r>
          </a:p>
          <a:p>
            <a:pPr marL="0" indent="0" algn="ctr">
              <a:buNone/>
            </a:pP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z grantového programu AKCE 2019</a:t>
            </a:r>
          </a:p>
        </p:txBody>
      </p:sp>
    </p:spTree>
    <p:extLst>
      <p:ext uri="{BB962C8B-B14F-4D97-AF65-F5344CB8AC3E}">
        <p14:creationId xmlns:p14="http://schemas.microsoft.com/office/powerpoint/2010/main" val="30033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"/>
    </mc:Choice>
    <mc:Fallback xmlns="">
      <p:transition spd="slow" advTm="419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>
            <a:extLst>
              <a:ext uri="{FF2B5EF4-FFF2-40B4-BE49-F238E27FC236}">
                <a16:creationId xmlns:a16="http://schemas.microsoft.com/office/drawing/2014/main" xmlns="" id="{22790EC5-ACA7-4536-8066-B60199F3C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F86BEAF-FD24-4827-AD37-6785EBC9C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8787D2-93B3-4D3E-A68C-67FE0DF0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Financování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péče</a:t>
            </a:r>
            <a:endParaRPr lang="en-US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xmlns="" id="{0496323D-1C64-42FC-B925-7584BEFE5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2367092"/>
            <a:ext cx="6096626" cy="342410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Pokoje 5P jsou součástí porodnice – péče hrazena z veřejného zdravotního pojištění od příjmu do porodnice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Práce komunitní porodní asistentky – </a:t>
            </a:r>
            <a:r>
              <a:rPr lang="cs-CZ" sz="2400" b="1" dirty="0">
                <a:solidFill>
                  <a:schemeClr val="accent3">
                    <a:lumMod val="50000"/>
                  </a:schemeClr>
                </a:solidFill>
              </a:rPr>
              <a:t>zatím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smluvně přímo rodinou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endParaRPr lang="cs-CZ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cs-CZ" sz="2400" dirty="0">
                <a:solidFill>
                  <a:srgbClr val="C00000"/>
                </a:solidFill>
              </a:rPr>
              <a:t>Péče v pokoji 5P není nadstandard!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Peníze, Peníze Tower, Mince, Euro, € Mince">
            <a:extLst>
              <a:ext uri="{FF2B5EF4-FFF2-40B4-BE49-F238E27FC236}">
                <a16:creationId xmlns:a16="http://schemas.microsoft.com/office/drawing/2014/main" xmlns="" id="{C8CE105A-DD1F-4C33-8A74-53573A326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r="-3" b="-3"/>
          <a:stretch/>
        </p:blipFill>
        <p:spPr bwMode="auto">
          <a:xfrm>
            <a:off x="7370064" y="2505456"/>
            <a:ext cx="3494466" cy="2935224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18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1408BAF-1350-4BC5-9C72-82A08BB07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4E843C5-E258-463E-B6A7-03E24286B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CAF2918A-1C5B-42DB-81F0-39DF7ED153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25F6D9BC-491D-426B-8C90-6B090419E1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406C360E-278E-460A-8085-AA2C29857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445" y="699681"/>
            <a:ext cx="3427091" cy="257031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7F1914C-EC2D-465E-A932-04CD9F4E2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xmlns="" id="{B948C8F6-14CB-455D-992A-42A9B8F2EF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8121445" y="3746854"/>
            <a:ext cx="3427091" cy="227044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xmlns="" id="{54051711-D478-4C37-861C-21DCA995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6564205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Silné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stránky</a:t>
            </a:r>
            <a:endParaRPr lang="en-US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xmlns="" id="{2B9E9CD1-F3A7-458A-B367-096BD2727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2367092"/>
            <a:ext cx="6564207" cy="388130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Pohoda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jako doma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+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bezpečí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porodnice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Podpora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zdravého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přirozeného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porodu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je standard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, nikoli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alternativa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Zvýšení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sebevědomí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a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posílení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ženství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rodící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ženy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přijetí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mateřství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Využití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pracovního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potenciálu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porodních asistentek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Rozšíření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nabídky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porodnické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péče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9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xmlns="" id="{BE636B23-6576-4FC7-A22C-0CF75E60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solidFill>
                  <a:schemeClr val="accent5">
                    <a:lumMod val="50000"/>
                  </a:schemeClr>
                </a:solidFill>
              </a:rPr>
              <a:t>Slabé stránky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606798FA-096B-4C30-8F16-DF84DCFAED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cs-CZ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sz="2800" dirty="0">
                <a:solidFill>
                  <a:schemeClr val="accent3">
                    <a:lumMod val="50000"/>
                  </a:schemeClr>
                </a:solidFill>
              </a:rPr>
              <a:t>Malá informovanost laické i odborné veřejnosti</a:t>
            </a:r>
          </a:p>
          <a:p>
            <a:r>
              <a:rPr lang="cs-CZ" sz="2800" dirty="0">
                <a:solidFill>
                  <a:schemeClr val="accent3">
                    <a:lumMod val="50000"/>
                  </a:schemeClr>
                </a:solidFill>
              </a:rPr>
              <a:t>Aktuálně nedostatečný počet spolupracovníků</a:t>
            </a:r>
          </a:p>
          <a:p>
            <a:r>
              <a:rPr lang="cs-CZ" sz="2800" dirty="0">
                <a:solidFill>
                  <a:schemeClr val="accent3">
                    <a:lumMod val="50000"/>
                  </a:schemeClr>
                </a:solidFill>
              </a:rPr>
              <a:t>Nevyjasněnost kompetencí porodních asistentek a s tím spojené úhrady  pojišťoven – za určitých okolností musí péči plně hradit rodiče</a:t>
            </a:r>
          </a:p>
          <a:p>
            <a:pPr marL="0" indent="0" algn="ctr">
              <a:buNone/>
            </a:pPr>
            <a:endParaRPr lang="cs-CZ" sz="9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54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64488F1E-2C53-4AAC-8558-565FE541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942975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chemeClr val="accent5">
                    <a:lumMod val="50000"/>
                  </a:schemeClr>
                </a:solidFill>
              </a:rPr>
              <a:t>Příležitosti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53BCCE7B-D1F7-49C1-A09C-557BCCF0C8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40062" y="1381126"/>
            <a:ext cx="6200163" cy="4857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chemeClr val="accent2">
                    <a:lumMod val="50000"/>
                  </a:schemeClr>
                </a:solidFill>
              </a:rPr>
              <a:t>Rodiče</a:t>
            </a:r>
          </a:p>
          <a:p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Porodit v nemocnici, ale jako doma = Možnost prožít „domácí porod“ s   přímou dosažitelností lékařské pomoci, kdyby jí bylo potřeba.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Snížení počtu porodů doma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Posílit zdraví ženy i dítěte z dlouhodobého pohledu</a:t>
            </a:r>
          </a:p>
          <a:p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9CD3D631-383C-41FB-8367-C0719AFD1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 descr="Obsah obrázku osoba, interiér, žena, vsedě&#10;&#10;Popis byl vytvořen automaticky">
            <a:extLst>
              <a:ext uri="{FF2B5EF4-FFF2-40B4-BE49-F238E27FC236}">
                <a16:creationId xmlns:a16="http://schemas.microsoft.com/office/drawing/2014/main" xmlns="" id="{8796CCD1-8BF1-43D5-96EF-E7E32EC0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64" y="1943101"/>
            <a:ext cx="5321108" cy="39908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16634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B96C36-9765-490B-8CB7-98966CD9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1085850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chemeClr val="accent5">
                    <a:lumMod val="50000"/>
                  </a:schemeClr>
                </a:solidFill>
              </a:rPr>
              <a:t>Příležitosti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BE8A82B-9409-4D6F-98B0-1FB14066E7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838200"/>
            <a:ext cx="5438374" cy="518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chemeClr val="accent2">
                    <a:lumMod val="50000"/>
                  </a:schemeClr>
                </a:solidFill>
              </a:rPr>
              <a:t>Zdravotníci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Práce v příjemném prostředí, méně stresu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Rozšíření povědomí o různorodosti přirozeného porodu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Místo praktického výcviku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Využití plného pracovního potenciálu</a:t>
            </a:r>
          </a:p>
          <a:p>
            <a:endParaRPr lang="cs-CZ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CBF1B4AA-B206-4927-B0AD-8254AAA27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VÃ½sledek obrÃ¡zku pro family birthing rooms">
            <a:extLst>
              <a:ext uri="{FF2B5EF4-FFF2-40B4-BE49-F238E27FC236}">
                <a16:creationId xmlns:a16="http://schemas.microsoft.com/office/drawing/2014/main" xmlns="" id="{522E2F32-7B5D-41FA-B0BD-BD63B3FF8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7" y="2632852"/>
            <a:ext cx="5438374" cy="34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50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">
            <a:extLst>
              <a:ext uri="{FF2B5EF4-FFF2-40B4-BE49-F238E27FC236}">
                <a16:creationId xmlns:a16="http://schemas.microsoft.com/office/drawing/2014/main" xmlns="" id="{25496B42-CC46-4183-B481-887CD3E8C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41">
            <a:extLst>
              <a:ext uri="{FF2B5EF4-FFF2-40B4-BE49-F238E27FC236}">
                <a16:creationId xmlns:a16="http://schemas.microsoft.com/office/drawing/2014/main" xmlns="" id="{765E2D7E-B7BD-404F-9F71-D6620D37B9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xmlns="" id="{6E3254AE-C4CD-426D-A6E8-7FA13B0F8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Dohoda, Brainstorming, Káva, Podnikání, Kavárna">
            <a:extLst>
              <a:ext uri="{FF2B5EF4-FFF2-40B4-BE49-F238E27FC236}">
                <a16:creationId xmlns:a16="http://schemas.microsoft.com/office/drawing/2014/main" xmlns="" id="{E9252AC6-A82A-4B56-8DD8-502FF19C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734" y="2487084"/>
            <a:ext cx="4770219" cy="3184121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F5C53434-A0C7-4A81-8EB0-D460DAD9B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xmlns="" id="{BDDEF1F6-BF0A-483C-A8BA-D769ECEA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Hrozby</a:t>
            </a:r>
            <a:endParaRPr lang="en-US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5F98D361-70A0-4AFA-B1E6-897B74640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778" y="2304550"/>
            <a:ext cx="5668223" cy="414197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Lidský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 factor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Nedostatečné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pochopení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zdravého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přirozeného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porodu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Nedostatečné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vzdělání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porodních asistentek-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zvláště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praxe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v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komunitním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prostředí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Nedostatečné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komunikační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dovednosti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Ego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problémy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A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tak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dále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…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8344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>
            <a:extLst>
              <a:ext uri="{FF2B5EF4-FFF2-40B4-BE49-F238E27FC236}">
                <a16:creationId xmlns:a16="http://schemas.microsoft.com/office/drawing/2014/main" xmlns="" id="{25496B42-CC46-4183-B481-887CD3E8C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765E2D7E-B7BD-404F-9F71-D6620D37B9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xmlns="" id="{61210F8D-F7F2-47FC-91CB-247E361A59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ad, Kobra, Nebezpečné, Plaz, Zvíře, Přírody, Jed">
            <a:extLst>
              <a:ext uri="{FF2B5EF4-FFF2-40B4-BE49-F238E27FC236}">
                <a16:creationId xmlns:a16="http://schemas.microsoft.com/office/drawing/2014/main" xmlns="" id="{78B38027-0363-4A9E-9394-9E074D17E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31" y="1701797"/>
            <a:ext cx="5452537" cy="4089402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41509D60-00A2-43CB-85EE-55A4E714B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6D6617-6D15-4C32-9C36-25F9E9CF9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618517"/>
            <a:ext cx="4860494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Hrozby</a:t>
            </a:r>
            <a:endParaRPr lang="en-US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B870DF4-F3AA-445A-B8A2-033460C23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17399" y="2367092"/>
            <a:ext cx="4860201" cy="342410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Zvýšené nároky na zaměstnance v době transformace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Nedostatečná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spolupráce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nemocnic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s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komunitním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prostředím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Neochota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zdravotních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pojišťoven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uzavírat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smlouvy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s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komunitními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porodními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asistentkami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60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25496B42-CC46-4183-B481-887CD3E8C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65E2D7E-B7BD-404F-9F71-D6620D37B9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48FE65CB-EFD8-497D-A30A-093E20EAC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0E374F5-52B2-4260-8B1C-54237931F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Zástupný symbol obrázku 7" descr="Obsah obrázku osoba, exteriér, obloha, lidé&#10;&#10;Popis byl vytvořen automaticky">
            <a:extLst>
              <a:ext uri="{FF2B5EF4-FFF2-40B4-BE49-F238E27FC236}">
                <a16:creationId xmlns:a16="http://schemas.microsoft.com/office/drawing/2014/main" xmlns="" id="{1A2FB5A8-B678-4ACA-A593-46133398BA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8174" r="20481"/>
          <a:stretch/>
        </p:blipFill>
        <p:spPr>
          <a:xfrm>
            <a:off x="5420552" y="640831"/>
            <a:ext cx="5956069" cy="546138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A0D346F6-9D48-4C75-BF64-E8DB13148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197" y="2605414"/>
            <a:ext cx="4634630" cy="364298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Nikdy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nepochybujte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o tom, </a:t>
            </a:r>
            <a:endParaRPr lang="cs-CZ" sz="2400" i="1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že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by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malá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skupina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přemýšlivých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odhodlaných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lidí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mohla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změnit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svět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endParaRPr lang="cs-CZ" sz="2400" i="1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Ve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skutečnosti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je to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jediná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věc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která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ho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kdy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3">
                    <a:lumMod val="50000"/>
                  </a:schemeClr>
                </a:solidFill>
              </a:rPr>
              <a:t>změnila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.“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4101326-BB24-41CF-BACD-7FE03710D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40831"/>
            <a:ext cx="3740515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Mariane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mead:</a:t>
            </a:r>
          </a:p>
        </p:txBody>
      </p:sp>
    </p:spTree>
    <p:extLst>
      <p:ext uri="{BB962C8B-B14F-4D97-AF65-F5344CB8AC3E}">
        <p14:creationId xmlns:p14="http://schemas.microsoft.com/office/powerpoint/2010/main" val="652460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70FC17F-5F9F-471D-8692-5344673EE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1905878"/>
          </a:xfrm>
        </p:spPr>
        <p:txBody>
          <a:bodyPr>
            <a:normAutofit/>
          </a:bodyPr>
          <a:lstStyle/>
          <a:p>
            <a:r>
              <a:rPr lang="cs-CZ" sz="6000" dirty="0">
                <a:solidFill>
                  <a:schemeClr val="accent5">
                    <a:lumMod val="50000"/>
                  </a:schemeClr>
                </a:solidFill>
              </a:rPr>
              <a:t>Děkuji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A239F8D8-4F13-41C1-B537-4A8E4AE7C7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9600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3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22790EC5-ACA7-4536-8066-B60199F3C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86BEAF-FD24-4827-AD37-6785EBC9C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4D4DD4CF-9732-4771-98FE-77886DC91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2861A9C-C970-4FFE-B67C-222B6F573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2FDF82E-EBD8-4EC5-AD10-CD9E70EE8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Zástupný obsah 5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xmlns="" id="{154772B6-A327-47B9-AD20-7331C2C3F5B6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3" b="-1"/>
          <a:stretch/>
        </p:blipFill>
        <p:spPr bwMode="auto">
          <a:xfrm>
            <a:off x="1" y="10"/>
            <a:ext cx="7479157" cy="6857990"/>
          </a:xfrm>
          <a:prstGeom prst="rect">
            <a:avLst/>
          </a:prstGeo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29BB8FD-8F1D-4146-83C7-4D453D03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500" dirty="0">
                <a:solidFill>
                  <a:schemeClr val="accent5">
                    <a:lumMod val="50000"/>
                  </a:schemeClr>
                </a:solidFill>
              </a:rPr>
              <a:t>Obecně prospěšná společnost 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5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500" dirty="0">
                <a:solidFill>
                  <a:schemeClr val="accent5">
                    <a:lumMod val="50000"/>
                  </a:schemeClr>
                </a:solidFill>
              </a:rPr>
              <a:t>Porodní dům U čápa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0EB0470E-F40C-442B-9C5E-6FD813543C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96408" y="2367092"/>
            <a:ext cx="3352128" cy="38813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Založena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28.5.2003</a:t>
            </a:r>
          </a:p>
          <a:p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Vybudování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samostatného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porodního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domu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Vzdělávání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v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oblasti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Podpory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přirozeného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porodu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2006 – 2008 (resp. 2005-2009)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provozovala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porodní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dům v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Krči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988">
        <p:fade/>
      </p:transition>
    </mc:Choice>
    <mc:Fallback xmlns="">
      <p:transition spd="med" advTm="159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22790EC5-ACA7-4536-8066-B60199F3C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AD20AEA-7CAF-4A83-BE2E-EAF010B8B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B40FCD49-2060-48B9-8212-8A5F1DF472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3A45DCD-B5FB-4A86-88D2-91088C7FFC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NeÄekanÃ½ porod zachytil fotograf na silnÃ½ch snÃ­mcÃ­ch">
            <a:extLst>
              <a:ext uri="{FF2B5EF4-FFF2-40B4-BE49-F238E27FC236}">
                <a16:creationId xmlns:a16="http://schemas.microsoft.com/office/drawing/2014/main" xmlns="" id="{FDC49453-4164-4BB8-942E-EFA859C98FF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b="948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0331550-C527-4A66-8BAE-172614FA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657225"/>
            <a:ext cx="11477625" cy="485775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2400"/>
              </a:spcAft>
            </a:pPr>
            <a:r>
              <a:rPr lang="cs-CZ" sz="3200" dirty="0"/>
              <a:t>Jsem zdravá těhotná žena</a:t>
            </a:r>
            <a:br>
              <a:rPr lang="cs-CZ" sz="3200" dirty="0"/>
            </a:br>
            <a:r>
              <a:rPr lang="cs-CZ" sz="3200" dirty="0"/>
              <a:t> </a:t>
            </a:r>
            <a:br>
              <a:rPr lang="cs-CZ" sz="3200" dirty="0"/>
            </a:br>
            <a:r>
              <a:rPr lang="cs-CZ" sz="4800" dirty="0"/>
              <a:t>Řízený porod v NEMOCNICI NECHCI!</a:t>
            </a:r>
            <a:br>
              <a:rPr lang="cs-CZ" sz="4800" dirty="0"/>
            </a:br>
            <a:r>
              <a:rPr lang="en-US" sz="4800" dirty="0"/>
              <a:t>Porodní </a:t>
            </a:r>
            <a:r>
              <a:rPr lang="en-US" sz="4800" dirty="0" err="1"/>
              <a:t>domy</a:t>
            </a:r>
            <a:r>
              <a:rPr lang="en-US" sz="4800" dirty="0"/>
              <a:t> ne</a:t>
            </a:r>
            <a:r>
              <a:rPr lang="cs-CZ" sz="4800" dirty="0"/>
              <a:t>dovolují!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Porod</a:t>
            </a:r>
            <a:r>
              <a:rPr lang="cs-CZ" sz="4800" dirty="0"/>
              <a:t>y</a:t>
            </a:r>
            <a:r>
              <a:rPr lang="en-US" sz="4800" dirty="0"/>
              <a:t> </a:t>
            </a:r>
            <a:r>
              <a:rPr lang="en-US" sz="4800" dirty="0" err="1"/>
              <a:t>doma</a:t>
            </a:r>
            <a:r>
              <a:rPr lang="en-US" sz="4800" dirty="0"/>
              <a:t> </a:t>
            </a:r>
            <a:r>
              <a:rPr lang="cs-CZ" sz="4800" dirty="0"/>
              <a:t>zatracují!</a:t>
            </a:r>
            <a:r>
              <a:rPr lang="en-US" sz="4800" dirty="0">
                <a:solidFill>
                  <a:srgbClr val="FFFF00"/>
                </a:solidFill>
              </a:rPr>
              <a:t/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/>
            </a:r>
            <a:br>
              <a:rPr lang="en-US" sz="4800" dirty="0">
                <a:solidFill>
                  <a:srgbClr val="FFFF00"/>
                </a:solidFill>
              </a:rPr>
            </a:b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3A2027EE-4A0C-47F7-8822-EDE364E0D5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7724" y="4675906"/>
            <a:ext cx="9877425" cy="175346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5400" dirty="0" err="1"/>
              <a:t>Tak</a:t>
            </a:r>
            <a:r>
              <a:rPr lang="en-US" sz="5400" dirty="0"/>
              <a:t> </a:t>
            </a:r>
            <a:r>
              <a:rPr lang="en-US" sz="5400" dirty="0" err="1"/>
              <a:t>kde</a:t>
            </a:r>
            <a:r>
              <a:rPr lang="en-US" sz="5400" dirty="0"/>
              <a:t>?</a:t>
            </a:r>
            <a:r>
              <a:rPr lang="cs-CZ" sz="5400" dirty="0"/>
              <a:t> Tak jak?</a:t>
            </a:r>
          </a:p>
          <a:p>
            <a:pPr marL="0" indent="0" algn="ctr">
              <a:buNone/>
            </a:pP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50097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5483"/>
    </mc:Choice>
    <mc:Fallback xmlns="">
      <p:transition advTm="548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393796-D02F-4C8E-BE24-48222302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245254"/>
          </a:xfrm>
        </p:spPr>
        <p:txBody>
          <a:bodyPr>
            <a:normAutofit fontScale="90000"/>
          </a:bodyPr>
          <a:lstStyle/>
          <a:p>
            <a:r>
              <a:rPr lang="cs-CZ" sz="49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cs-CZ" sz="49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4900" b="1" dirty="0">
                <a:solidFill>
                  <a:schemeClr val="accent5">
                    <a:lumMod val="50000"/>
                  </a:schemeClr>
                </a:solidFill>
              </a:rPr>
              <a:t>Projekt </a:t>
            </a:r>
            <a:r>
              <a:rPr lang="cs-CZ" sz="4900" b="1" dirty="0" err="1">
                <a:solidFill>
                  <a:schemeClr val="accent5">
                    <a:lumMod val="50000"/>
                  </a:schemeClr>
                </a:solidFill>
              </a:rPr>
              <a:t>Porod</a:t>
            </a:r>
            <a:r>
              <a:rPr lang="cs-CZ" sz="4900" b="1" dirty="0" err="1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NICE</a:t>
            </a:r>
            <a:r>
              <a:rPr lang="cs-CZ" sz="49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4900" b="1" dirty="0">
                <a:solidFill>
                  <a:srgbClr val="FF0000"/>
                </a:solidFill>
              </a:rPr>
              <a:t>5P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 </a:t>
            </a:r>
            <a:br>
              <a:rPr lang="cs-CZ" b="1" dirty="0"/>
            </a:b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„Porod“ </a:t>
            </a:r>
            <a:r>
              <a:rPr lang="cs-CZ" sz="2700" dirty="0">
                <a:solidFill>
                  <a:schemeClr val="accent5">
                    <a:lumMod val="75000"/>
                  </a:schemeClr>
                </a:solidFill>
              </a:rPr>
              <a:t>= proces, při kterém přichází nová lidská bytost na svět.</a:t>
            </a:r>
            <a:br>
              <a:rPr lang="cs-CZ" sz="27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cs-CZ" sz="27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cs-CZ" sz="27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„NICE“ </a:t>
            </a:r>
            <a:r>
              <a:rPr lang="cs-CZ" sz="2700" dirty="0">
                <a:solidFill>
                  <a:schemeClr val="accent5">
                    <a:lumMod val="75000"/>
                  </a:schemeClr>
                </a:solidFill>
              </a:rPr>
              <a:t>- z angličtiny = vlídný, milý, vstřícný, hezký, sympatický. </a:t>
            </a: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>
                <a:solidFill>
                  <a:schemeClr val="accent4">
                    <a:lumMod val="75000"/>
                  </a:schemeClr>
                </a:solidFill>
              </a:rPr>
              <a:t>NICE </a:t>
            </a:r>
            <a:r>
              <a:rPr lang="cs-CZ" sz="2700" dirty="0" err="1">
                <a:solidFill>
                  <a:schemeClr val="accent4">
                    <a:lumMod val="75000"/>
                  </a:schemeClr>
                </a:solidFill>
              </a:rPr>
              <a:t>Guidelines</a:t>
            </a:r>
            <a:r>
              <a:rPr lang="cs-CZ" sz="27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2700" dirty="0">
                <a:solidFill>
                  <a:schemeClr val="accent5">
                    <a:lumMod val="75000"/>
                  </a:schemeClr>
                </a:solidFill>
              </a:rPr>
              <a:t>= doporučené postupy národního institutu klinické excelence (</a:t>
            </a:r>
            <a:r>
              <a:rPr lang="cs-CZ" sz="2700" dirty="0" err="1">
                <a:solidFill>
                  <a:schemeClr val="accent5">
                    <a:lumMod val="75000"/>
                  </a:schemeClr>
                </a:solidFill>
              </a:rPr>
              <a:t>National</a:t>
            </a:r>
            <a:r>
              <a:rPr lang="cs-CZ" sz="2700" dirty="0">
                <a:solidFill>
                  <a:schemeClr val="accent5">
                    <a:lumMod val="75000"/>
                  </a:schemeClr>
                </a:solidFill>
              </a:rPr>
              <a:t> Institute </a:t>
            </a:r>
            <a:r>
              <a:rPr lang="cs-CZ" sz="2700" dirty="0" err="1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cs-CZ" sz="27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2700" dirty="0" err="1">
                <a:solidFill>
                  <a:schemeClr val="accent5">
                    <a:lumMod val="75000"/>
                  </a:schemeClr>
                </a:solidFill>
              </a:rPr>
              <a:t>Clinical</a:t>
            </a:r>
            <a:r>
              <a:rPr lang="cs-CZ" sz="2700" dirty="0">
                <a:solidFill>
                  <a:schemeClr val="accent5">
                    <a:lumMod val="75000"/>
                  </a:schemeClr>
                </a:solidFill>
              </a:rPr>
              <a:t> Excellence) na </a:t>
            </a:r>
            <a:r>
              <a:rPr lang="cs-CZ" sz="2700" u="sng" dirty="0">
                <a:hlinkClick r:id="rId2"/>
              </a:rPr>
              <a:t>www.nice.org.uk</a:t>
            </a:r>
            <a:r>
              <a:rPr lang="cs-CZ" sz="2700" dirty="0"/>
              <a:t>.</a:t>
            </a:r>
            <a:br>
              <a:rPr lang="cs-CZ" sz="2700" dirty="0"/>
            </a:br>
            <a:r>
              <a:rPr lang="cs-CZ" sz="2700" dirty="0"/>
              <a:t/>
            </a:r>
            <a:br>
              <a:rPr lang="cs-CZ" sz="2700" dirty="0"/>
            </a:br>
            <a:r>
              <a:rPr lang="cs-CZ" sz="4000" dirty="0">
                <a:solidFill>
                  <a:srgbClr val="FF0000"/>
                </a:solidFill>
              </a:rPr>
              <a:t>5P</a:t>
            </a:r>
            <a:r>
              <a:rPr lang="cs-CZ" sz="2700" dirty="0"/>
              <a:t> jsou počáteční písmena slov: </a:t>
            </a:r>
            <a:r>
              <a:rPr lang="cs-CZ" sz="4000" dirty="0">
                <a:solidFill>
                  <a:srgbClr val="FF0000"/>
                </a:solidFill>
              </a:rPr>
              <a:t>P</a:t>
            </a:r>
            <a:r>
              <a:rPr lang="cs-CZ" sz="2700" dirty="0"/>
              <a:t>okoje </a:t>
            </a:r>
            <a:r>
              <a:rPr lang="cs-CZ" sz="4000" dirty="0">
                <a:solidFill>
                  <a:srgbClr val="FF0000"/>
                </a:solidFill>
              </a:rPr>
              <a:t>p</a:t>
            </a:r>
            <a:r>
              <a:rPr lang="cs-CZ" sz="2700" dirty="0"/>
              <a:t>odpory </a:t>
            </a:r>
            <a:r>
              <a:rPr lang="cs-CZ" sz="4000" dirty="0">
                <a:solidFill>
                  <a:srgbClr val="FF0000"/>
                </a:solidFill>
              </a:rPr>
              <a:t>p</a:t>
            </a:r>
            <a:r>
              <a:rPr lang="cs-CZ" sz="2700" dirty="0"/>
              <a:t>řirozeného </a:t>
            </a:r>
            <a:r>
              <a:rPr lang="cs-CZ" sz="4000" dirty="0">
                <a:solidFill>
                  <a:srgbClr val="FF0000"/>
                </a:solidFill>
              </a:rPr>
              <a:t>p</a:t>
            </a:r>
            <a:r>
              <a:rPr lang="cs-CZ" sz="2700" dirty="0"/>
              <a:t>orodu v </a:t>
            </a:r>
            <a:r>
              <a:rPr lang="cs-CZ" sz="4000" dirty="0">
                <a:solidFill>
                  <a:srgbClr val="FF0000"/>
                </a:solidFill>
              </a:rPr>
              <a:t>p</a:t>
            </a:r>
            <a:r>
              <a:rPr lang="cs-CZ" sz="2700" dirty="0"/>
              <a:t>orodnicích. </a:t>
            </a:r>
            <a:br>
              <a:rPr lang="cs-CZ" sz="2700" dirty="0"/>
            </a:br>
            <a:r>
              <a:rPr lang="cs-CZ" b="1" dirty="0"/>
              <a:t> </a:t>
            </a:r>
            <a:br>
              <a:rPr lang="cs-CZ" b="1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4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25496B42-CC46-4183-B481-887CD3E8C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E2758CE0-F916-4DCE-88D1-71430BE441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xmlns="" id="{7E2BA2D5-46A3-46C0-98C9-A072D543B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xmlns="" id="{3573895B-DA42-4260-AE1E-182BA41232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7860280-967F-40D8-ACA0-5A36C629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2456" y="1378857"/>
            <a:ext cx="3143279" cy="27540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4000" b="1" dirty="0">
                <a:solidFill>
                  <a:schemeClr val="accent5">
                    <a:lumMod val="50000"/>
                  </a:schemeClr>
                </a:solidFill>
              </a:rPr>
              <a:t>Počty narozených dětí v letech 2009 – 2018</a:t>
            </a:r>
            <a:r>
              <a:rPr lang="cs-CZ" b="1" dirty="0"/>
              <a:t/>
            </a:r>
            <a:br>
              <a:rPr lang="cs-CZ" b="1" dirty="0"/>
            </a:br>
            <a:endParaRPr lang="en-US" sz="4800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xmlns="" id="{4B9A02AF-940D-4E5E-9C8A-B7607713E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273758"/>
              </p:ext>
            </p:extLst>
          </p:nvPr>
        </p:nvGraphicFramePr>
        <p:xfrm>
          <a:off x="754742" y="885371"/>
          <a:ext cx="7532912" cy="5302594"/>
        </p:xfrm>
        <a:graphic>
          <a:graphicData uri="http://schemas.openxmlformats.org/drawingml/2006/table">
            <a:tbl>
              <a:tblPr firstRow="1" firstCol="1" bandRow="1"/>
              <a:tblGrid>
                <a:gridCol w="914691">
                  <a:extLst>
                    <a:ext uri="{9D8B030D-6E8A-4147-A177-3AD203B41FA5}">
                      <a16:colId xmlns:a16="http://schemas.microsoft.com/office/drawing/2014/main" xmlns="" val="1306134487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xmlns="" val="1861609469"/>
                    </a:ext>
                  </a:extLst>
                </a:gridCol>
                <a:gridCol w="1296845">
                  <a:extLst>
                    <a:ext uri="{9D8B030D-6E8A-4147-A177-3AD203B41FA5}">
                      <a16:colId xmlns:a16="http://schemas.microsoft.com/office/drawing/2014/main" xmlns="" val="2922190871"/>
                    </a:ext>
                  </a:extLst>
                </a:gridCol>
                <a:gridCol w="1061099">
                  <a:extLst>
                    <a:ext uri="{9D8B030D-6E8A-4147-A177-3AD203B41FA5}">
                      <a16:colId xmlns:a16="http://schemas.microsoft.com/office/drawing/2014/main" xmlns="" val="116639877"/>
                    </a:ext>
                  </a:extLst>
                </a:gridCol>
                <a:gridCol w="1741275">
                  <a:extLst>
                    <a:ext uri="{9D8B030D-6E8A-4147-A177-3AD203B41FA5}">
                      <a16:colId xmlns:a16="http://schemas.microsoft.com/office/drawing/2014/main" xmlns="" val="3075994287"/>
                    </a:ext>
                  </a:extLst>
                </a:gridCol>
                <a:gridCol w="1274270">
                  <a:extLst>
                    <a:ext uri="{9D8B030D-6E8A-4147-A177-3AD203B41FA5}">
                      <a16:colId xmlns:a16="http://schemas.microsoft.com/office/drawing/2014/main" xmlns="" val="2628954722"/>
                    </a:ext>
                  </a:extLst>
                </a:gridCol>
              </a:tblGrid>
              <a:tr h="142890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Rok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ČSÚ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ÚZIS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Rozdíl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Plánované porody doma oficiálně ČSÚ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Plánované</a:t>
                      </a: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porody</a:t>
                      </a: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doma</a:t>
                      </a: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oficiálně</a:t>
                      </a: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 ÚZIS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3034022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118 348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118227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485754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117153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116617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536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7342212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108673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108156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517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2929469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108576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107430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1146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8932831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106751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105486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1265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3534987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109860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108536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1324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406695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110764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109082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1682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6712908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112663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111311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1352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58340682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114405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206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113215</a:t>
                      </a:r>
                      <a:endParaRPr lang="en-US" sz="2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C0000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1190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22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4677100"/>
                  </a:ext>
                </a:extLst>
              </a:tr>
              <a:tr h="6347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114036</a:t>
                      </a:r>
                      <a:endParaRPr lang="en-US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 err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Není</a:t>
                      </a:r>
                      <a:r>
                        <a:rPr lang="en-US" sz="1500" b="0" i="0" u="none" strike="noStrike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 k </a:t>
                      </a:r>
                      <a:r>
                        <a:rPr lang="en-US" sz="1500" b="0" i="0" u="none" strike="noStrike" dirty="0" err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dispozici</a:t>
                      </a:r>
                      <a:endParaRPr lang="en-US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5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Není</a:t>
                      </a:r>
                      <a:r>
                        <a:rPr lang="en-US" sz="15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 k </a:t>
                      </a:r>
                      <a:r>
                        <a:rPr lang="en-US" sz="15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dispozici</a:t>
                      </a:r>
                      <a:endParaRPr lang="en-US" sz="1500" b="0" i="0" u="none" strike="noStrike" kern="12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0" i="0" u="none" strike="noStrike" kern="12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cs-CZ" sz="1500" b="0" i="0" u="none" strike="noStrike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Nesleduje</a:t>
                      </a:r>
                      <a:endParaRPr lang="en-US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cs-CZ" sz="1500" b="0" i="0" u="none" strike="noStrike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Není k dispozici</a:t>
                      </a:r>
                      <a:endParaRPr lang="en-US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21" marR="85421" marT="118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2290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5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1"/>
    </mc:Choice>
    <mc:Fallback xmlns="">
      <p:transition spd="slow" advTm="525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5E7381-9CE1-428F-BF7D-E58A5142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68068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Stát porody doma ani samostatné porodní domy nechce. Mnohé ženy ano.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4000" b="1" dirty="0">
                <a:solidFill>
                  <a:schemeClr val="accent3">
                    <a:lumMod val="50000"/>
                  </a:schemeClr>
                </a:solidFill>
              </a:rPr>
              <a:t>Projekt </a:t>
            </a:r>
            <a:r>
              <a:rPr lang="cs-CZ" sz="4000" b="1" dirty="0" err="1">
                <a:solidFill>
                  <a:schemeClr val="accent3">
                    <a:lumMod val="50000"/>
                  </a:schemeClr>
                </a:solidFill>
              </a:rPr>
              <a:t>PorodNICE</a:t>
            </a:r>
            <a:r>
              <a:rPr lang="cs-CZ" sz="4000" b="1" dirty="0">
                <a:solidFill>
                  <a:schemeClr val="accent3">
                    <a:lumMod val="50000"/>
                  </a:schemeClr>
                </a:solidFill>
              </a:rPr>
              <a:t> 5P vize 2019-2022 je cesta přátelského kompromisu.</a:t>
            </a:r>
            <a:r>
              <a:rPr lang="cs-CZ" sz="40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cs-CZ" sz="4000" dirty="0">
                <a:solidFill>
                  <a:schemeClr val="accent3">
                    <a:lumMod val="50000"/>
                  </a:schemeClr>
                </a:solidFill>
              </a:rPr>
            </a:br>
            <a:endParaRPr lang="cs-CZ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5"/>
    </mc:Choice>
    <mc:Fallback xmlns="">
      <p:transition spd="slow" advTm="2097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84EC697-076F-451B-BD32-33A29E180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561975"/>
            <a:ext cx="10364451" cy="6738711"/>
          </a:xfrm>
        </p:spPr>
        <p:txBody>
          <a:bodyPr>
            <a:normAutofit/>
          </a:bodyPr>
          <a:lstStyle/>
          <a:p>
            <a:r>
              <a:rPr lang="cs-CZ" dirty="0"/>
              <a:t>V roce 2012 vešla v platnost </a:t>
            </a:r>
            <a:br>
              <a:rPr lang="cs-CZ" dirty="0"/>
            </a:br>
            <a:r>
              <a:rPr lang="cs-CZ" b="1" dirty="0">
                <a:solidFill>
                  <a:srgbClr val="C00000"/>
                </a:solidFill>
              </a:rPr>
              <a:t>vyhláška č. 99/2012 Sb</a:t>
            </a:r>
            <a:r>
              <a:rPr lang="cs-CZ" dirty="0"/>
              <a:t>. </a:t>
            </a:r>
            <a:r>
              <a:rPr lang="cs-CZ" i="1" dirty="0"/>
              <a:t>o minimálním personálním vybavení zdravotnických zařízení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</a:t>
            </a:r>
            <a:r>
              <a:rPr lang="cs-CZ" sz="3200" dirty="0"/>
              <a:t>aktuální znění z 1.11.2017)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C00000"/>
                </a:solidFill>
              </a:rPr>
              <a:t>V části B, bod 2.11.2.</a:t>
            </a:r>
            <a:r>
              <a:rPr lang="cs-CZ" dirty="0"/>
              <a:t> </a:t>
            </a:r>
            <a:r>
              <a:rPr lang="cs-CZ" i="1" dirty="0"/>
              <a:t>Zdravotní péče, </a:t>
            </a:r>
            <a:br>
              <a:rPr lang="cs-CZ" i="1" dirty="0"/>
            </a:br>
            <a:r>
              <a:rPr lang="cs-CZ" i="1" dirty="0"/>
              <a:t>včetně vedení fyziologických porodů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>
                <a:solidFill>
                  <a:srgbClr val="C00000"/>
                </a:solidFill>
              </a:rPr>
              <a:t>požaduje pod písmenem c)</a:t>
            </a:r>
            <a:r>
              <a:rPr lang="cs-CZ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„</a:t>
            </a:r>
            <a:r>
              <a:rPr lang="cs-CZ" b="1" i="1" dirty="0">
                <a:solidFill>
                  <a:srgbClr val="C00000"/>
                </a:solidFill>
              </a:rPr>
              <a:t>gynekolog a porodník – fyzická přítomnost do 5 minut </a:t>
            </a:r>
            <a:br>
              <a:rPr lang="cs-CZ" b="1" i="1" dirty="0">
                <a:solidFill>
                  <a:srgbClr val="C00000"/>
                </a:solidFill>
              </a:rPr>
            </a:br>
            <a:r>
              <a:rPr lang="cs-CZ" b="1" i="1" dirty="0">
                <a:solidFill>
                  <a:srgbClr val="C00000"/>
                </a:solidFill>
              </a:rPr>
              <a:t>na pracovišti“.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 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261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09AE44-0C1B-489F-9E63-97DB75E3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986971"/>
            <a:ext cx="10364451" cy="5370286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Tímto výrokem stát v podstatě ukončil možnost otevřít a provozovat </a:t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porodní dům </a:t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vedený pouze porodními asistentkami.</a:t>
            </a:r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02154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655</Words>
  <Application>Microsoft Office PowerPoint</Application>
  <PresentationFormat>Vlastní</PresentationFormat>
  <Paragraphs>181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Kapka</vt:lpstr>
      <vt:lpstr>Porodnice 5P vize 2019-2022 </vt:lpstr>
      <vt:lpstr>Poděkování</vt:lpstr>
      <vt:lpstr>Obecně prospěšná společnost  Porodní dům U čápa</vt:lpstr>
      <vt:lpstr>Jsem zdravá těhotná žena   Řízený porod v NEMOCNICI NECHCI! Porodní domy nedovolují! Porody doma zatracují!  </vt:lpstr>
      <vt:lpstr> Projekt PorodNICE 5P   „Porod“ = proces, při kterém přichází nová lidská bytost na svět.  „NICE“ - z angličtiny = vlídný, milý, vstřícný, hezký, sympatický.   NICE Guidelines = doporučené postupy národního institutu klinické excelence (National Institute for Clinical Excellence) na www.nice.org.uk.  5P jsou počáteční písmena slov: Pokoje podpory přirozeného porodu v porodnicích.    </vt:lpstr>
      <vt:lpstr>Počty narozených dětí v letech 2009 – 2018 </vt:lpstr>
      <vt:lpstr>Stát porody doma ani samostatné porodní domy nechce. Mnohé ženy ano.   Projekt PorodNICE 5P vize 2019-2022 je cesta přátelského kompromisu. </vt:lpstr>
      <vt:lpstr>V roce 2012 vešla v platnost  vyhláška č. 99/2012 Sb. o minimálním personálním vybavení zdravotnických zařízení  (aktuální znění z 1.11.2017).   V části B, bod 2.11.2. Zdravotní péče,  včetně vedení fyziologických porodů  požaduje pod písmenem c) „gynekolog a porodník – fyzická přítomnost do 5 minut  na pracovišti“.   </vt:lpstr>
      <vt:lpstr>Tímto výrokem stát v podstatě ukončil možnost otevřít a provozovat  porodní dům  vedený pouze porodními asistentkami. </vt:lpstr>
      <vt:lpstr>Samostatná, resp. nesamostatná profese porodní asistentky</vt:lpstr>
      <vt:lpstr>Výše uvedené důvody vedou  obecně prospěšnou společnost  Porodní dům U čápa k rozvoji projektu PorodNICE 5P vize 2019–2022.    </vt:lpstr>
      <vt:lpstr>Mezinárodně uznávaným odborníkem  na poskytování péče během  normálního = zdravého, přirozeného porodu  je porodní asistentka. </vt:lpstr>
      <vt:lpstr>Optimální rozdělení úloh a spolupráce</vt:lpstr>
      <vt:lpstr>Základní vliv prostředí</vt:lpstr>
      <vt:lpstr>Zdravý přirozený porod  je především děj sociální.  Rodiče se budou starat o další dítě,  rodině přibude další strávník😊. </vt:lpstr>
      <vt:lpstr>Cíle projektu</vt:lpstr>
      <vt:lpstr>  Cíle projektu </vt:lpstr>
      <vt:lpstr>Co je a co není pokoj 5P</vt:lpstr>
      <vt:lpstr>Základní předpoklady pro bezpečný porod v pokojích 5P </vt:lpstr>
      <vt:lpstr>Financování péče</vt:lpstr>
      <vt:lpstr>Silné stránky</vt:lpstr>
      <vt:lpstr>Slabé stránky</vt:lpstr>
      <vt:lpstr>Příležitosti</vt:lpstr>
      <vt:lpstr>Příležitosti</vt:lpstr>
      <vt:lpstr>Hrozby</vt:lpstr>
      <vt:lpstr>Hrozby</vt:lpstr>
      <vt:lpstr>Mariane mead: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Porodnice 5P vize 2019-2022</dc:title>
  <dc:creator>Ivan Štromer</dc:creator>
  <cp:lastModifiedBy>mach</cp:lastModifiedBy>
  <cp:revision>6</cp:revision>
  <dcterms:created xsi:type="dcterms:W3CDTF">2019-09-26T20:53:58Z</dcterms:created>
  <dcterms:modified xsi:type="dcterms:W3CDTF">2019-09-27T06:04:54Z</dcterms:modified>
</cp:coreProperties>
</file>