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4C1C53C5-5C53-4F48-BE87-9D206DE4F582}">
          <p14:sldIdLst>
            <p14:sldId id="256"/>
            <p14:sldId id="257"/>
            <p14:sldId id="259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2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cs-CZ" sz="2600" baseline="0"/>
              <a:t>Počty </a:t>
            </a:r>
            <a:r>
              <a:rPr lang="en-US" sz="2600" baseline="0"/>
              <a:t>porod</a:t>
            </a:r>
            <a:r>
              <a:rPr lang="cs-CZ" sz="2600" baseline="0"/>
              <a:t>ů</a:t>
            </a:r>
            <a:endParaRPr lang="en-US" sz="2600" baseline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'[porody počty.ods]List1'!$A$2</c:f>
              <c:strCache>
                <c:ptCount val="1"/>
                <c:pt idx="0">
                  <c:v>porody</c:v>
                </c:pt>
              </c:strCache>
            </c:strRef>
          </c:tx>
          <c:spPr>
            <a:gradFill>
              <a:gsLst>
                <a:gs pos="0">
                  <a:schemeClr val="accent4">
                    <a:shade val="76000"/>
                  </a:schemeClr>
                </a:gs>
                <a:gs pos="100000">
                  <a:schemeClr val="accent4">
                    <a:shade val="76000"/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16"/>
            <c:invertIfNegative val="0"/>
            <c:bubble3D val="0"/>
            <c:spPr>
              <a:solidFill>
                <a:srgbClr val="E929A4"/>
              </a:solidFill>
              <a:ln>
                <a:noFill/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2-7750-46B4-9A2B-BEFAEFBA19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'[porody počty.ods]List1'!$B$1:$T$1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'[porody počty.ods]List1'!$B$2:$T$2</c:f>
              <c:numCache>
                <c:formatCode>General</c:formatCode>
                <c:ptCount val="19"/>
                <c:pt idx="0">
                  <c:v>668</c:v>
                </c:pt>
                <c:pt idx="1">
                  <c:v>682</c:v>
                </c:pt>
                <c:pt idx="2">
                  <c:v>705</c:v>
                </c:pt>
                <c:pt idx="3">
                  <c:v>737</c:v>
                </c:pt>
                <c:pt idx="4">
                  <c:v>793</c:v>
                </c:pt>
                <c:pt idx="5">
                  <c:v>797</c:v>
                </c:pt>
                <c:pt idx="6">
                  <c:v>952</c:v>
                </c:pt>
                <c:pt idx="7">
                  <c:v>1168</c:v>
                </c:pt>
                <c:pt idx="8">
                  <c:v>1329</c:v>
                </c:pt>
                <c:pt idx="9">
                  <c:v>1321</c:v>
                </c:pt>
                <c:pt idx="10">
                  <c:v>1362</c:v>
                </c:pt>
                <c:pt idx="11">
                  <c:v>1322</c:v>
                </c:pt>
                <c:pt idx="12">
                  <c:v>1443</c:v>
                </c:pt>
                <c:pt idx="13">
                  <c:v>1417</c:v>
                </c:pt>
                <c:pt idx="14">
                  <c:v>1326</c:v>
                </c:pt>
                <c:pt idx="15">
                  <c:v>1357</c:v>
                </c:pt>
                <c:pt idx="16">
                  <c:v>1570</c:v>
                </c:pt>
                <c:pt idx="17">
                  <c:v>1457</c:v>
                </c:pt>
                <c:pt idx="18">
                  <c:v>1481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50-46B4-9A2B-BEFAEFBA190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918094784"/>
        <c:axId val="1921061024"/>
        <c:extLst>
          <c:ext xmlns:c15="http://schemas.microsoft.com/office/drawing/2012/chart" uri="{02D57815-91ED-43cb-92C2-25804820EDAC}">
            <c15:filteredBarSeries>
              <c15:ser>
                <c:idx val="0"/>
                <c:order val="1"/>
                <c:tx>
                  <c:v>rok</c:v>
                </c:tx>
                <c:spPr>
                  <a:gradFill>
                    <a:gsLst>
                      <a:gs pos="0">
                        <a:schemeClr val="accent4">
                          <a:tint val="77000"/>
                        </a:schemeClr>
                      </a:gs>
                      <a:gs pos="100000">
                        <a:schemeClr val="accent4">
                          <a:tint val="77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'[porody počty.ods]List1'!$B$1:$T$1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'[porody počty.ods]List1'!$B$1:$T$1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7750-46B4-9A2B-BEFAEFBA1903}"/>
                  </c:ext>
                </c:extLst>
              </c15:ser>
            </c15:filteredBarSeries>
          </c:ext>
        </c:extLst>
      </c:barChart>
      <c:catAx>
        <c:axId val="191809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21061024"/>
        <c:crosses val="autoZero"/>
        <c:auto val="1"/>
        <c:lblAlgn val="ctr"/>
        <c:lblOffset val="100"/>
        <c:noMultiLvlLbl val="0"/>
      </c:catAx>
      <c:valAx>
        <c:axId val="1921061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1809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8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56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3141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29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1401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762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190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04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2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3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7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13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94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15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49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dnadpis 2">
            <a:extLst>
              <a:ext uri="{FF2B5EF4-FFF2-40B4-BE49-F238E27FC236}">
                <a16:creationId xmlns:a16="http://schemas.microsoft.com/office/drawing/2014/main" id="{67BD1DDA-DC09-4586-A6A4-9FD05780A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615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                                                                        Hana Appeltová, Bc.</a:t>
            </a:r>
          </a:p>
          <a:p>
            <a:pPr>
              <a:lnSpc>
                <a:spcPct val="90000"/>
              </a:lnSpc>
            </a:pPr>
            <a:r>
              <a:rPr lang="cs-CZ" dirty="0"/>
              <a:t>27.9.2019</a:t>
            </a:r>
          </a:p>
          <a:p>
            <a:pPr>
              <a:lnSpc>
                <a:spcPct val="90000"/>
              </a:lnSpc>
            </a:pP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9B1E7F-89A9-4E0E-B56C-F0616B41F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397000"/>
            <a:ext cx="7766936" cy="2653836"/>
          </a:xfrm>
        </p:spPr>
        <p:txBody>
          <a:bodyPr>
            <a:normAutofit/>
          </a:bodyPr>
          <a:lstStyle/>
          <a:p>
            <a:r>
              <a:rPr lang="cs-CZ" dirty="0"/>
              <a:t>Porodnice </a:t>
            </a:r>
            <a:br>
              <a:rPr lang="cs-CZ" dirty="0"/>
            </a:br>
            <a:r>
              <a:rPr lang="cs-CZ" dirty="0"/>
              <a:t>Jablonec nad Nisou</a:t>
            </a:r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63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1"/>
    </mc:Choice>
    <mc:Fallback xmlns="">
      <p:transition spd="slow" advTm="39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102CDCD2-3A8D-441A-82B8-5478DF1D6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01486"/>
          </a:xfrm>
        </p:spPr>
        <p:txBody>
          <a:bodyPr>
            <a:normAutofit/>
          </a:bodyPr>
          <a:lstStyle/>
          <a:p>
            <a:r>
              <a:rPr lang="cs-CZ" dirty="0"/>
              <a:t>Přirozený porod 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837C0FB2-19CF-42F3-A805-0C0E2890D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Co máme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A9F75F1-6763-462B-AC9A-6A186997EB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„domácké prostory“</a:t>
            </a:r>
          </a:p>
          <a:p>
            <a:r>
              <a:rPr lang="cs-CZ" dirty="0"/>
              <a:t>Respekt k porodnímu procesu</a:t>
            </a:r>
          </a:p>
          <a:p>
            <a:r>
              <a:rPr lang="cs-CZ" dirty="0"/>
              <a:t>Personál schopný klidné KOMUNIKACE s rodičkou i doprovodem</a:t>
            </a:r>
          </a:p>
          <a:p>
            <a:r>
              <a:rPr lang="cs-CZ" dirty="0"/>
              <a:t>Vstřícnost, snaha vyhovět, trpělivost</a:t>
            </a:r>
          </a:p>
          <a:p>
            <a:r>
              <a:rPr lang="cs-CZ" dirty="0"/>
              <a:t>Schopnost učit se „za pochodu“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D1ECBB75-4361-4A52-9BE4-BC5B9771B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Co nemáme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8C638221-3F8B-4435-9511-FBC3C29AEA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Vyřešenou legislativu </a:t>
            </a:r>
          </a:p>
          <a:p>
            <a:r>
              <a:rPr lang="cs-CZ" dirty="0"/>
              <a:t>Čas, prostor, finance</a:t>
            </a:r>
          </a:p>
          <a:p>
            <a:r>
              <a:rPr lang="cs-CZ" dirty="0"/>
              <a:t>Dost PA s dostatečnou sebedůvěrou</a:t>
            </a:r>
          </a:p>
          <a:p>
            <a:r>
              <a:rPr lang="cs-CZ" dirty="0"/>
              <a:t>Dostatečný respekt a důvěru k práci PA ze strany lékařů</a:t>
            </a:r>
          </a:p>
          <a:p>
            <a:r>
              <a:rPr lang="cs-CZ" dirty="0"/>
              <a:t>Terénní péči PA po porodu</a:t>
            </a:r>
          </a:p>
        </p:txBody>
      </p:sp>
    </p:spTree>
    <p:extLst>
      <p:ext uri="{BB962C8B-B14F-4D97-AF65-F5344CB8AC3E}">
        <p14:creationId xmlns:p14="http://schemas.microsoft.com/office/powerpoint/2010/main" val="37325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8" grpId="0" build="p"/>
      <p:bldP spid="11" grpId="0" build="p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2BAD2-3376-416E-8CE9-31C89E6D6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Přirozený porod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A558FD-40F3-45FD-839F-78043633B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Co potřebujeme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531322A-C68F-483F-A276-D7F6E1499F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Legislativa – porodní přání, kompetence, množství dokumentace</a:t>
            </a:r>
          </a:p>
          <a:p>
            <a:r>
              <a:rPr lang="cs-CZ" dirty="0"/>
              <a:t>Prostory </a:t>
            </a:r>
          </a:p>
          <a:p>
            <a:r>
              <a:rPr lang="cs-CZ" dirty="0"/>
              <a:t>Porodní asistentky</a:t>
            </a:r>
          </a:p>
          <a:p>
            <a:r>
              <a:rPr lang="cs-CZ" dirty="0"/>
              <a:t>Finance</a:t>
            </a:r>
          </a:p>
          <a:p>
            <a:r>
              <a:rPr lang="cs-CZ" dirty="0"/>
              <a:t>Mladé lékaře, kteří nepovažují těhotenství a porod za nemoc, kterou je nutné léčit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6A249F8-4FD5-4778-ABB4-668FD11EBC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Duly, terénní PA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C1E6D11-D8D8-468E-BEAC-31C46E5B8E3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 Duly – zkušenosti různé, neutrální a spíš negativní</a:t>
            </a:r>
          </a:p>
          <a:p>
            <a:r>
              <a:rPr lang="cs-CZ" dirty="0"/>
              <a:t>Terénní PA – legislativa?</a:t>
            </a:r>
          </a:p>
          <a:p>
            <a:r>
              <a:rPr lang="cs-CZ" dirty="0"/>
              <a:t>Doprovod soukromé PA – různé zkušenosti, smíšené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02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9709B22-3CF4-4DDD-AEC1-577043BDE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Přeji nám všem v porodnicích rodičky, které nás nepovažují za své nepřátele a nebojí se nás.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D7F22B0-7386-4143-8734-B25853C24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  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88849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8998EEE6-FF6A-4AA7-8CDC-756616FD1E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-3" b="1688"/>
          <a:stretch/>
        </p:blipFill>
        <p:spPr>
          <a:xfrm>
            <a:off x="954087" y="777082"/>
            <a:ext cx="4662140" cy="304789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0435C7-7C4F-4B2B-8AB0-887992E9D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488950"/>
            <a:ext cx="4806021" cy="154463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cs-CZ" sz="2800" dirty="0"/>
              <a:t>Gynekologicko-porodnické oddělení je od roku 2002 v prostorech nemocnice Jablonec nad Nisou</a:t>
            </a:r>
            <a:endParaRPr lang="en-US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9E1050-D9D9-4077-B9F2-76A52AAB2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028" y="3293693"/>
            <a:ext cx="3731698" cy="3061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6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8"/>
    </mc:Choice>
    <mc:Fallback xmlns="">
      <p:transition spd="slow" advTm="3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90588" y="2387600"/>
            <a:ext cx="4649787" cy="576263"/>
          </a:xfrm>
        </p:spPr>
        <p:txBody>
          <a:bodyPr/>
          <a:lstStyle/>
          <a:p>
            <a:pPr>
              <a:buClr>
                <a:srgbClr val="FFFFFF"/>
              </a:buClr>
            </a:pPr>
            <a:r>
              <a:rPr lang="cs-CZ" sz="3200" b="1" dirty="0">
                <a:solidFill>
                  <a:srgbClr val="0F496F"/>
                </a:solidFill>
              </a:rPr>
              <a:t>Gynekologie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563563" y="3430588"/>
            <a:ext cx="4937125" cy="3030537"/>
          </a:xfrm>
        </p:spPr>
        <p:txBody>
          <a:bodyPr>
            <a:normAutofit/>
          </a:bodyPr>
          <a:lstStyle/>
          <a:p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12 lůžek – jednodenní výkony, operace, konzervativní léčba</a:t>
            </a:r>
          </a:p>
          <a:p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Pacientky všech věkových kategorií (od 15ti let)</a:t>
            </a:r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5816600" y="2387600"/>
            <a:ext cx="4665663" cy="576263"/>
          </a:xfrm>
        </p:spPr>
        <p:txBody>
          <a:bodyPr/>
          <a:lstStyle/>
          <a:p>
            <a:pPr>
              <a:buClr>
                <a:srgbClr val="FFFFFF"/>
              </a:buClr>
            </a:pPr>
            <a:r>
              <a:rPr lang="cs-CZ" sz="3200" b="1" dirty="0">
                <a:solidFill>
                  <a:srgbClr val="0F496F"/>
                </a:solidFill>
              </a:rPr>
              <a:t>Porodnice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>
          <a:xfrm>
            <a:off x="5684838" y="3430588"/>
            <a:ext cx="4929187" cy="3030537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Porodnice – 3 porodní pokoje</a:t>
            </a:r>
          </a:p>
          <a:p>
            <a:pPr>
              <a:defRPr/>
            </a:pPr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Šestinedělí – 13 lůžek pro maminky a pro miminka</a:t>
            </a:r>
          </a:p>
          <a:p>
            <a:pPr fontAlgn="auto">
              <a:defRPr/>
            </a:pPr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12 lůžek (těhotné)</a:t>
            </a:r>
          </a:p>
          <a:p>
            <a:pPr marL="0" indent="0" fontAlgn="auto">
              <a:buNone/>
              <a:defRPr/>
            </a:pPr>
            <a:endParaRPr lang="cs-CZ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buFont typeface="Wingdings 3" pitchFamily="18" charset="2"/>
              <a:buNone/>
              <a:defRPr/>
            </a:pPr>
            <a:endParaRPr lang="cs-CZ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6050" y="200025"/>
            <a:ext cx="4195763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6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CFB40712-88C9-4AA1-94FC-DEF3AA0A51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511758"/>
              </p:ext>
            </p:extLst>
          </p:nvPr>
        </p:nvGraphicFramePr>
        <p:xfrm>
          <a:off x="106018" y="331305"/>
          <a:ext cx="11940208" cy="6162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30187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5790805-78A6-4EB2-9948-7E0C28F7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666895" cy="725714"/>
          </a:xfrm>
        </p:spPr>
        <p:txBody>
          <a:bodyPr/>
          <a:lstStyle/>
          <a:p>
            <a:r>
              <a:rPr lang="cs-CZ" dirty="0"/>
              <a:t>2002 – „v porodnici jako doma“</a:t>
            </a:r>
          </a:p>
        </p:txBody>
      </p:sp>
      <p:pic>
        <p:nvPicPr>
          <p:cNvPr id="1026" name="Picture 2" descr="Recepce">
            <a:extLst>
              <a:ext uri="{FF2B5EF4-FFF2-40B4-BE49-F238E27FC236}">
                <a16:creationId xmlns:a16="http://schemas.microsoft.com/office/drawing/2014/main" id="{1CDE22A1-CBEE-489B-A55E-FA9B7972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13" y="1335315"/>
            <a:ext cx="3041769" cy="209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koj pro matky s dÄtmi">
            <a:extLst>
              <a:ext uri="{FF2B5EF4-FFF2-40B4-BE49-F238E27FC236}">
                <a16:creationId xmlns:a16="http://schemas.microsoft.com/office/drawing/2014/main" id="{C685E696-B396-4B71-BF5F-874654120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23" y="3127512"/>
            <a:ext cx="4151804" cy="31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ciÃ¡lnÃ­ zaÅÃ­zenÃ­">
            <a:extLst>
              <a:ext uri="{FF2B5EF4-FFF2-40B4-BE49-F238E27FC236}">
                <a16:creationId xmlns:a16="http://schemas.microsoft.com/office/drawing/2014/main" id="{413BB7DB-94A9-4276-859F-74C39BCE1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56" y="1789854"/>
            <a:ext cx="3438071" cy="222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koj rodinnÃ©ho pÅÃ­sluÅ¡nÃ­ka">
            <a:extLst>
              <a:ext uri="{FF2B5EF4-FFF2-40B4-BE49-F238E27FC236}">
                <a16:creationId xmlns:a16="http://schemas.microsoft.com/office/drawing/2014/main" id="{968DFA94-664A-48E4-AA55-678405D48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866" y="3287921"/>
            <a:ext cx="4338466" cy="337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84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A83B46E-4B9D-41E7-AEA4-D49D0E7D8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96A8005-E9F4-4EB9-8920-B40570B4A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635935-0E19-45AE-833C-28B82B087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3F51BFFB-86E2-4C0F-A3E6-9EB854CA4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BC377650-A34B-4F5C-9CF6-357C1AE1A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8EDFD6E0-0A92-4B6A-8B1C-6DD83E629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A1D08E0A-48F2-475F-933A-7D65C5B04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43F7D684-BFDD-4685-8195-32F1ABE31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4A0E8712-3D59-4F13-9FD3-F8889E3C5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D99F7967-C64D-482A-A1B6-896D7EC22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7CE53433-52BD-4F44-80A5-B57F4B53A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E3A6A76-AE5D-49AE-9D49-90C0F154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4DBF464-02EB-49E8-BED5-CCD9C0E09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5F9D5DC0-F10A-4613-AEEB-F3886E477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A43566CA-E28A-4758-B656-13F767ECA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9517B8F0-793D-4F61-80A8-8CB87BC08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D139FBAF-C134-4E1A-9404-4C7FB029E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DE9C77E-3EF1-4718-818D-55EA1600B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8">
              <a:extLst>
                <a:ext uri="{FF2B5EF4-FFF2-40B4-BE49-F238E27FC236}">
                  <a16:creationId xmlns:a16="http://schemas.microsoft.com/office/drawing/2014/main" id="{DB10DB84-C347-472C-96BD-AD4340F03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9">
              <a:extLst>
                <a:ext uri="{FF2B5EF4-FFF2-40B4-BE49-F238E27FC236}">
                  <a16:creationId xmlns:a16="http://schemas.microsoft.com/office/drawing/2014/main" id="{70CA661F-8359-442A-A42C-A0993AF8B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5C8E99-F0B8-466B-A892-9E0643EAF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65DD307C-66C1-4F16-86F5-287334F7B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744416C0-DB16-4364-B13C-2EC6F1A8A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EF4586A-1933-4BEA-8D75-C6150FBB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…a při porodu také</a:t>
            </a:r>
          </a:p>
        </p:txBody>
      </p:sp>
      <p:pic>
        <p:nvPicPr>
          <p:cNvPr id="6" name="Obrázek 5" descr="Obsah obrázku patro, interiér, místnost, zeď&#10;&#10;Popis byl vytvořen automaticky">
            <a:extLst>
              <a:ext uri="{FF2B5EF4-FFF2-40B4-BE49-F238E27FC236}">
                <a16:creationId xmlns:a16="http://schemas.microsoft.com/office/drawing/2014/main" id="{8B67B74A-17EE-4B4B-B46D-EE4C332E2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5" y="1625600"/>
            <a:ext cx="4773977" cy="3302001"/>
          </a:xfrm>
          <a:prstGeom prst="rect">
            <a:avLst/>
          </a:prstGeom>
        </p:spPr>
      </p:pic>
      <p:pic>
        <p:nvPicPr>
          <p:cNvPr id="8" name="Obrázek 7" descr="Obsah obrázku patro, interiér, zeď, místnost&#10;&#10;Popis byl vytvořen automaticky">
            <a:extLst>
              <a:ext uri="{FF2B5EF4-FFF2-40B4-BE49-F238E27FC236}">
                <a16:creationId xmlns:a16="http://schemas.microsoft.com/office/drawing/2014/main" id="{459E7800-0EA5-49B0-82EA-3C1745DE3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790" y="3681414"/>
            <a:ext cx="4259896" cy="2844800"/>
          </a:xfrm>
          <a:prstGeom prst="rect">
            <a:avLst/>
          </a:prstGeom>
        </p:spPr>
      </p:pic>
      <p:pic>
        <p:nvPicPr>
          <p:cNvPr id="22" name="Obrázek 21" descr="Obsah obrázku patro, interiér, zeď, místnost&#10;&#10;Popis byl vytvořen automaticky">
            <a:extLst>
              <a:ext uri="{FF2B5EF4-FFF2-40B4-BE49-F238E27FC236}">
                <a16:creationId xmlns:a16="http://schemas.microsoft.com/office/drawing/2014/main" id="{797BC269-A314-41FE-9ACC-8B8A00A20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855" y="1408674"/>
            <a:ext cx="3711292" cy="2794466"/>
          </a:xfrm>
          <a:prstGeom prst="rect">
            <a:avLst/>
          </a:prstGeom>
        </p:spPr>
      </p:pic>
      <p:pic>
        <p:nvPicPr>
          <p:cNvPr id="26" name="Obrázek 25" descr="Obsah obrázku interiér, zeď, koupelna, patro&#10;&#10;Popis byl vytvořen automaticky">
            <a:extLst>
              <a:ext uri="{FF2B5EF4-FFF2-40B4-BE49-F238E27FC236}">
                <a16:creationId xmlns:a16="http://schemas.microsoft.com/office/drawing/2014/main" id="{1248A2EF-C276-4CCE-9F20-A3CEF0722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607" y="3872473"/>
            <a:ext cx="2095850" cy="27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rodní box">
            <a:extLst>
              <a:ext uri="{FF2B5EF4-FFF2-40B4-BE49-F238E27FC236}">
                <a16:creationId xmlns:a16="http://schemas.microsoft.com/office/drawing/2014/main" id="{BA37E047-87EE-473C-B808-7890EE7E2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" b="22530"/>
          <a:stretch/>
        </p:blipFill>
        <p:spPr bwMode="auto">
          <a:xfrm>
            <a:off x="140633" y="938903"/>
            <a:ext cx="5181580" cy="29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 descr="Obsah obrázku zeď, interiér, postel&#10;&#10;Popis byl vytvořen automaticky">
            <a:extLst>
              <a:ext uri="{FF2B5EF4-FFF2-40B4-BE49-F238E27FC236}">
                <a16:creationId xmlns:a16="http://schemas.microsoft.com/office/drawing/2014/main" id="{7C3CD3F4-2B5C-4EBC-805A-2AFA992AB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001" y="3733800"/>
            <a:ext cx="3853999" cy="2890499"/>
          </a:xfrm>
          <a:prstGeom prst="rect">
            <a:avLst/>
          </a:prstGeom>
        </p:spPr>
      </p:pic>
      <p:pic>
        <p:nvPicPr>
          <p:cNvPr id="5" name="Obrázek 4" descr="Obsah obrázku zeď, interiér, patro, skříňka&#10;&#10;Popis byl vytvořen automaticky">
            <a:extLst>
              <a:ext uri="{FF2B5EF4-FFF2-40B4-BE49-F238E27FC236}">
                <a16:creationId xmlns:a16="http://schemas.microsoft.com/office/drawing/2014/main" id="{E0D77236-4352-4C01-9318-781D6D600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133" y="543437"/>
            <a:ext cx="4451789" cy="593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0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E26F6-17D6-436D-A5A8-535ADB51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9357"/>
          </a:xfrm>
        </p:spPr>
        <p:txBody>
          <a:bodyPr/>
          <a:lstStyle/>
          <a:p>
            <a:r>
              <a:rPr lang="cs-CZ" dirty="0"/>
              <a:t>Nabízíme 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193E6A-EF4E-48B6-B6B9-825C96B3F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b="1" dirty="0"/>
              <a:t>Sepsání </a:t>
            </a:r>
            <a:r>
              <a:rPr lang="cs-CZ" sz="2200" b="1" dirty="0" err="1"/>
              <a:t>porodopisu</a:t>
            </a:r>
            <a:endParaRPr lang="cs-CZ" sz="2200" b="1" dirty="0"/>
          </a:p>
          <a:p>
            <a:r>
              <a:rPr lang="cs-CZ" sz="2200" dirty="0"/>
              <a:t>Informativní setkání</a:t>
            </a:r>
          </a:p>
          <a:p>
            <a:r>
              <a:rPr lang="cs-CZ" sz="2200" dirty="0"/>
              <a:t>Přípravu k porodu</a:t>
            </a:r>
          </a:p>
          <a:p>
            <a:r>
              <a:rPr lang="cs-CZ" sz="2200" dirty="0"/>
              <a:t>Postoj k porodním plánům – jednotlivým bodům</a:t>
            </a:r>
          </a:p>
          <a:p>
            <a:r>
              <a:rPr lang="cs-CZ" sz="2200" dirty="0"/>
              <a:t>Zaslat porodní přání ke konzultaci</a:t>
            </a:r>
          </a:p>
          <a:p>
            <a:r>
              <a:rPr lang="cs-CZ" sz="2200" dirty="0"/>
              <a:t>Možnost osobní konzultace porodního přání</a:t>
            </a:r>
          </a:p>
          <a:p>
            <a:r>
              <a:rPr lang="cs-CZ" sz="2200" dirty="0"/>
              <a:t>2x do roka akci „Těšíme se na miminko“ (novoroz. odd.)</a:t>
            </a:r>
          </a:p>
          <a:p>
            <a:endParaRPr lang="cs-CZ" sz="2200" dirty="0"/>
          </a:p>
          <a:p>
            <a:pPr marL="0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00433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F095AA-1802-41BD-A0E3-5F9E0C04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Péče o rodičku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5338BB-4417-4F1C-8C63-79F025BFD2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Přijímá lékař</a:t>
            </a:r>
          </a:p>
          <a:p>
            <a:r>
              <a:rPr lang="cs-CZ" dirty="0"/>
              <a:t>Porod vede PA</a:t>
            </a:r>
          </a:p>
          <a:p>
            <a:r>
              <a:rPr lang="cs-CZ" dirty="0"/>
              <a:t>Balóny, podložky, vana, žebřiny, audionalgezie, aromaterapie,…</a:t>
            </a:r>
          </a:p>
          <a:p>
            <a:r>
              <a:rPr lang="cs-CZ" dirty="0"/>
              <a:t>Léky, PEPI</a:t>
            </a:r>
          </a:p>
          <a:p>
            <a:r>
              <a:rPr lang="cs-CZ" dirty="0"/>
              <a:t>Mimčo vytáhne (chytí </a:t>
            </a:r>
            <a:r>
              <a:rPr lang="cs-CZ" dirty="0">
                <a:sym typeface="Wingdings" panose="05000000000000000000" pitchFamily="2" charset="2"/>
              </a:rPr>
              <a:t>) lékař</a:t>
            </a:r>
          </a:p>
          <a:p>
            <a:r>
              <a:rPr lang="cs-CZ" dirty="0">
                <a:sym typeface="Wingdings" panose="05000000000000000000" pitchFamily="2" charset="2"/>
              </a:rPr>
              <a:t>Poloha při porodu</a:t>
            </a:r>
          </a:p>
          <a:p>
            <a:r>
              <a:rPr lang="cs-CZ" dirty="0">
                <a:sym typeface="Wingdings" panose="05000000000000000000" pitchFamily="2" charset="2"/>
              </a:rPr>
              <a:t>Mimčo ošetřuje dětská sestřička</a:t>
            </a:r>
          </a:p>
          <a:p>
            <a:r>
              <a:rPr lang="cs-CZ" dirty="0">
                <a:sym typeface="Wingdings" panose="05000000000000000000" pitchFamily="2" charset="2"/>
              </a:rPr>
              <a:t>2 hodiny po porodu na PS</a:t>
            </a:r>
          </a:p>
          <a:p>
            <a:r>
              <a:rPr lang="cs-CZ" dirty="0">
                <a:sym typeface="Wingdings" panose="05000000000000000000" pitchFamily="2" charset="2"/>
              </a:rPr>
              <a:t>Plný rooming</a:t>
            </a:r>
          </a:p>
          <a:p>
            <a:r>
              <a:rPr lang="cs-CZ" dirty="0">
                <a:sym typeface="Wingdings" panose="05000000000000000000" pitchFamily="2" charset="2"/>
              </a:rPr>
              <a:t>Po porodu SC rooming po 24 hod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09B4D8F-8BC9-4BD5-910E-B475CE1D61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Laktační poradkyně</a:t>
            </a:r>
          </a:p>
          <a:p>
            <a:r>
              <a:rPr lang="cs-CZ" dirty="0"/>
              <a:t>3-4 dny po </a:t>
            </a:r>
            <a:r>
              <a:rPr lang="cs-CZ" dirty="0" err="1"/>
              <a:t>spont.porodu</a:t>
            </a:r>
            <a:endParaRPr lang="cs-CZ" dirty="0"/>
          </a:p>
          <a:p>
            <a:r>
              <a:rPr lang="cs-CZ" dirty="0"/>
              <a:t>4-5 dní po SC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97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2"/>
</p:tagLst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326</Words>
  <Application>Microsoft Office PowerPoint</Application>
  <PresentationFormat>Širokoúhlá obrazovka</PresentationFormat>
  <Paragraphs>67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Fazeta</vt:lpstr>
      <vt:lpstr>Porodnice  Jablonec nad Nisou</vt:lpstr>
      <vt:lpstr>Prezentace aplikace PowerPoint</vt:lpstr>
      <vt:lpstr>Prezentace aplikace PowerPoint</vt:lpstr>
      <vt:lpstr>Prezentace aplikace PowerPoint</vt:lpstr>
      <vt:lpstr>2002 – „v porodnici jako doma“</vt:lpstr>
      <vt:lpstr>…a při porodu také</vt:lpstr>
      <vt:lpstr>Prezentace aplikace PowerPoint</vt:lpstr>
      <vt:lpstr>Nabízíme informace</vt:lpstr>
      <vt:lpstr>Péče o rodičku</vt:lpstr>
      <vt:lpstr>Přirozený porod </vt:lpstr>
      <vt:lpstr>Přirozený porod</vt:lpstr>
      <vt:lpstr>Přeji nám všem v porodnicích rodičky, které nás nepovažují za své nepřátele a nebojí se nás.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Porodnice  Jablonec nad Nisou</dc:title>
  <dc:creator>Hana Appeltová</dc:creator>
  <cp:lastModifiedBy>Hana Appeltová</cp:lastModifiedBy>
  <cp:revision>14</cp:revision>
  <dcterms:created xsi:type="dcterms:W3CDTF">2019-09-26T19:47:31Z</dcterms:created>
  <dcterms:modified xsi:type="dcterms:W3CDTF">2019-09-27T03:30:11Z</dcterms:modified>
</cp:coreProperties>
</file>